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18"/>
  </p:notesMasterIdLst>
  <p:handoutMasterIdLst>
    <p:handoutMasterId r:id="rId19"/>
  </p:handoutMasterIdLst>
  <p:sldIdLst>
    <p:sldId id="256" r:id="rId2"/>
    <p:sldId id="378" r:id="rId3"/>
    <p:sldId id="356" r:id="rId4"/>
    <p:sldId id="393" r:id="rId5"/>
    <p:sldId id="386" r:id="rId6"/>
    <p:sldId id="369" r:id="rId7"/>
    <p:sldId id="339" r:id="rId8"/>
    <p:sldId id="399" r:id="rId9"/>
    <p:sldId id="407" r:id="rId10"/>
    <p:sldId id="408" r:id="rId11"/>
    <p:sldId id="417" r:id="rId12"/>
    <p:sldId id="421" r:id="rId13"/>
    <p:sldId id="419" r:id="rId14"/>
    <p:sldId id="411" r:id="rId15"/>
    <p:sldId id="423" r:id="rId16"/>
    <p:sldId id="379" r:id="rId17"/>
  </p:sldIdLst>
  <p:sldSz cx="9144000" cy="6858000" type="screen4x3"/>
  <p:notesSz cx="6858000" cy="9144000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E3A5"/>
    <a:srgbClr val="C42F1A"/>
    <a:srgbClr val="000000"/>
    <a:srgbClr val="07E1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8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14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051FA5-A87D-4C10-B268-42908DEC60AD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BA39109-886E-4105-BD33-ED8A56A8FD21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5920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D9031BC-16ED-4E9F-A4A9-5C0F1A0471F1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C7F7261-B01A-480C-89E2-23537054257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83198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58825" indent="-2921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68400" indent="-233363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35125" indent="-233363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103438" indent="-233363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60638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3017838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75038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932238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07F960-DD08-4B1F-ADCD-CD3787444451}" type="slidenum">
              <a:rPr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11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7F7261-B01A-480C-89E2-235370542578}" type="slidenum">
              <a:rPr lang="es-MX" smtClean="0"/>
              <a:pPr>
                <a:defRPr/>
              </a:pPr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5670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16"/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/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/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27"/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10BA1-021C-4DD9-B48C-717331F2934F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70561-6E92-405E-B2F3-06A30A02288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5392219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D2235-F1EF-4BAC-8328-B4B708F023FC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A871C-DE8A-457A-9699-EFF310D09A01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86222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707FB-7668-4C37-9344-F32862052F11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F6FE3-4C10-4FB9-9BA5-62B2F0A67E5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708795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30BED-C1F5-4AC5-802A-11C3FB523A6F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06924-15C5-466C-AE17-80D22F3A54B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157424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FF9CE-1255-4371-ABA2-F03006DF535A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5C8F7-A55A-427B-9E5A-745AE19C1E9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6978412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F1CFB-2602-49F0-A2CF-2C22CF439B7C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DE628-C2E6-4110-A7F7-0E15AC4F004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1818662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BD568-14FE-462E-9403-147EEFE31318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D4466-C552-4673-BB0C-699970F4A56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2798508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E45CE-15AC-4BBB-AEB8-7FB1F28B21D0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67701-DC28-4BDA-A7D4-5CDB1C80E153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2576690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F58D9-B1F2-4F42-ACD1-5BA343F6CE20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752ED-9FD8-464F-865C-CA3221E850F1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74110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EF01D-4F32-4137-9186-4E30EDF8040C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CD74A-9B06-4A30-8A3F-1BEB17C0AA79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6963516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defRPr/>
            </a:pPr>
            <a:r>
              <a:rPr lang="en-US" sz="8000" smtClean="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24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defRPr/>
            </a:pPr>
            <a:r>
              <a:rPr lang="en-US" sz="8000" smtClean="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B4570-C1F8-48AE-8F08-C09B8AB00B07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3D878-0F6F-4F68-9EEA-58CD621F332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957366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FA31D-BAC2-49B1-8C51-7EA9B9EB7E59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B73C0-BF04-4352-B2B6-A9BD5F27A9B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6396726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defRPr/>
            </a:pPr>
            <a:r>
              <a:rPr lang="en-US" sz="8000" smtClean="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24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defRPr/>
            </a:pPr>
            <a:r>
              <a:rPr lang="en-US" sz="8000" smtClean="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EEAF0-7B25-4B18-A0E4-2C6F310B0C41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4749F-D79D-46D4-9D27-9044EB4D6F2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7368912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38A63-02FC-4BF0-8161-1AD6682BC753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D6A94-DDD4-4876-B333-F27F35CE07A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0073439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77D65-044E-4FFC-972C-04118DDE4C45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19C12-FAB7-446F-91BC-42F443195D3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0691569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9E72A-4736-40D6-B5E2-43762E0D1340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6E668-EEDB-42FA-8678-B0D2E797C78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05816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4158F-689F-4447-B2E3-DD4E27072DF2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6250640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428E372-9D79-41EC-9422-4502B330BBE7}" type="datetimeFigureOut">
              <a:rPr lang="es-MX"/>
              <a:pPr>
                <a:defRPr/>
              </a:pPr>
              <a:t>01/06/2016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64F165FA-776F-411A-A361-0663B5D7666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901" r:id="rId11"/>
    <p:sldLayoutId id="2147483896" r:id="rId12"/>
    <p:sldLayoutId id="2147483902" r:id="rId13"/>
    <p:sldLayoutId id="2147483897" r:id="rId14"/>
    <p:sldLayoutId id="2147483898" r:id="rId15"/>
    <p:sldLayoutId id="2147483899" r:id="rId16"/>
    <p:sldLayoutId id="2147483903" r:id="rId17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ctrTitle"/>
          </p:nvPr>
        </p:nvSpPr>
        <p:spPr>
          <a:xfrm>
            <a:off x="357305" y="593084"/>
            <a:ext cx="7289326" cy="1992312"/>
          </a:xfrm>
        </p:spPr>
        <p:txBody>
          <a:bodyPr/>
          <a:lstStyle/>
          <a:p>
            <a:pPr algn="ctr" eaLnBrk="1" hangingPunct="1"/>
            <a:r>
              <a:rPr lang="es-MX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Development</a:t>
            </a:r>
            <a:r>
              <a:rPr lang="es-MX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of a </a:t>
            </a:r>
            <a:r>
              <a:rPr lang="es-MX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Crop</a:t>
            </a:r>
            <a:r>
              <a:rPr lang="es-MX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Wild </a:t>
            </a:r>
            <a:r>
              <a:rPr lang="es-MX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Relative</a:t>
            </a:r>
            <a:r>
              <a:rPr lang="es-MX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s-MX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Conservation</a:t>
            </a:r>
            <a:r>
              <a:rPr lang="es-MX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s-MX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Strategy</a:t>
            </a:r>
            <a:r>
              <a:rPr lang="es-MX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s-MX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for</a:t>
            </a:r>
            <a:r>
              <a:rPr lang="es-MX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s-MX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Mexico</a:t>
            </a:r>
            <a:endParaRPr lang="es-MX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54601" y="2571748"/>
            <a:ext cx="7247199" cy="3957639"/>
          </a:xfrm>
        </p:spPr>
        <p:txBody>
          <a:bodyPr rtlCol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endParaRPr lang="es-MX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Aremi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R. Contreras 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Toledo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endParaRPr lang="es-MX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Supervisors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Moisés Cortés,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National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Genetic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Resources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Center (CNRG-INIFAP),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Mexico</a:t>
            </a:r>
            <a:endParaRPr lang="es-MX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Denise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Costich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Maize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Germplasm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Bank, CIMMYT,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Mexico</a:t>
            </a:r>
            <a:endParaRPr lang="es-MX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Ma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. de Lourdes Rico 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Arce, Royal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Botanic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Gardens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Kew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, UK</a:t>
            </a:r>
            <a:endParaRPr lang="es-MX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Joana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Magos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Brehm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University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of Birmingham, UK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Nigel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Maxted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University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es-MX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Birmingham,UK</a:t>
            </a:r>
            <a:endParaRPr lang="es-MX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endParaRPr lang="es-MX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endParaRPr lang="es-MX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Birmingham, 2</a:t>
            </a:r>
            <a:r>
              <a:rPr lang="es-MX" b="1" baseline="300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nd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June, 2016</a:t>
            </a:r>
            <a:endParaRPr lang="es-MX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1399351"/>
            <a:ext cx="9175851" cy="4887115"/>
            <a:chOff x="0" y="1399351"/>
            <a:chExt cx="9175851" cy="4887115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399351"/>
              <a:ext cx="9175851" cy="4887115"/>
            </a:xfrm>
            <a:prstGeom prst="rect">
              <a:avLst/>
            </a:prstGeom>
          </p:spPr>
        </p:pic>
        <p:sp>
          <p:nvSpPr>
            <p:cNvPr id="20" name="Rectángulo 19"/>
            <p:cNvSpPr/>
            <p:nvPr/>
          </p:nvSpPr>
          <p:spPr>
            <a:xfrm>
              <a:off x="1684494" y="2963455"/>
              <a:ext cx="629637" cy="4298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VII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2894813" y="3803313"/>
              <a:ext cx="822986" cy="4298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 err="1" smtClean="0">
                  <a:solidFill>
                    <a:schemeClr val="tx1"/>
                  </a:solidFill>
                  <a:latin typeface="Calibri" panose="020F0502020204030204" pitchFamily="34" charset="0"/>
                </a:rPr>
                <a:t>VIIIb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" name="Rectángulo 21"/>
            <p:cNvSpPr/>
            <p:nvPr/>
          </p:nvSpPr>
          <p:spPr>
            <a:xfrm>
              <a:off x="2363747" y="3870205"/>
              <a:ext cx="629637" cy="4298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VIII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2314131" y="4601573"/>
              <a:ext cx="727043" cy="4298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 err="1" smtClean="0">
                  <a:solidFill>
                    <a:schemeClr val="tx1"/>
                  </a:solidFill>
                  <a:latin typeface="Calibri" panose="020F0502020204030204" pitchFamily="34" charset="0"/>
                </a:rPr>
                <a:t>VIIIa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7013506" y="2614439"/>
              <a:ext cx="629637" cy="4298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I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6300852" y="2923317"/>
              <a:ext cx="629637" cy="4298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 err="1" smtClean="0">
                  <a:solidFill>
                    <a:schemeClr val="tx1"/>
                  </a:solidFill>
                  <a:latin typeface="Calibri" panose="020F0502020204030204" pitchFamily="34" charset="0"/>
                </a:rPr>
                <a:t>IIa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7165785" y="3291789"/>
              <a:ext cx="629637" cy="4298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 err="1" smtClean="0">
                  <a:solidFill>
                    <a:schemeClr val="tx1"/>
                  </a:solidFill>
                  <a:latin typeface="Calibri" panose="020F0502020204030204" pitchFamily="34" charset="0"/>
                </a:rPr>
                <a:t>IIb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6006559" y="2676352"/>
              <a:ext cx="629637" cy="4298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chemeClr val="tx1"/>
                  </a:solidFill>
                  <a:latin typeface="Calibri" panose="020F0502020204030204" pitchFamily="34" charset="0"/>
                </a:rPr>
                <a:t>I</a:t>
              </a:r>
              <a:r>
                <a:rPr lang="en-GB" sz="2000" b="1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II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" name="Rectángulo 27"/>
            <p:cNvSpPr/>
            <p:nvPr/>
          </p:nvSpPr>
          <p:spPr>
            <a:xfrm>
              <a:off x="5466016" y="2639052"/>
              <a:ext cx="629637" cy="4298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IV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" name="Rectángulo 28"/>
            <p:cNvSpPr/>
            <p:nvPr/>
          </p:nvSpPr>
          <p:spPr>
            <a:xfrm>
              <a:off x="4735293" y="2657283"/>
              <a:ext cx="629637" cy="4298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chemeClr val="tx1"/>
                  </a:solidFill>
                  <a:latin typeface="Calibri" panose="020F0502020204030204" pitchFamily="34" charset="0"/>
                </a:rPr>
                <a:t>V</a:t>
              </a:r>
            </a:p>
          </p:txBody>
        </p:sp>
        <p:sp>
          <p:nvSpPr>
            <p:cNvPr id="30" name="Rectángulo 29"/>
            <p:cNvSpPr/>
            <p:nvPr/>
          </p:nvSpPr>
          <p:spPr>
            <a:xfrm>
              <a:off x="5316188" y="3318516"/>
              <a:ext cx="629637" cy="4298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VI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91140" name="Picture 4" descr="https://scontent.fbhx1-1.fna.fbcdn.net/hphotos-xlp1/v/t1.0-9/1468591_10152005437989197_1813724514_n.jpg?oh=cc03c04bbccd7341c7e027ee8ecc3ba9&amp;oe=5771BBA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224" y="-4835"/>
            <a:ext cx="2130327" cy="159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387" y="5253066"/>
            <a:ext cx="2144407" cy="1608306"/>
          </a:xfrm>
          <a:prstGeom prst="rect">
            <a:avLst/>
          </a:prstGeom>
        </p:spPr>
      </p:pic>
      <p:pic>
        <p:nvPicPr>
          <p:cNvPr id="91144" name="Picture 8" descr="https://scontent.fbhx1-1.fna.fbcdn.net/hphotos-xfp1/v/t1.0-9/74753_10150895769959197_337152484_n.jpg?oh=d58962cb2f4497e78d5c21e0af8302f7&amp;oe=5729C66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" y="5253066"/>
            <a:ext cx="2146527" cy="160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46" name="Picture 10" descr="https://scontent.fbhx1-1.fna.fbcdn.net/hphotos-xpa1/v/t1.0-9/12308254_10153758972384197_8708499966762244163_n.jpg?oh=3db53d61ace50de2c37e74d234b8d382&amp;oe=575C534D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41" b="21840"/>
          <a:stretch/>
        </p:blipFill>
        <p:spPr bwMode="auto">
          <a:xfrm>
            <a:off x="6987915" y="5258664"/>
            <a:ext cx="2174288" cy="160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8877" y="-9646"/>
            <a:ext cx="2175123" cy="1588909"/>
          </a:xfrm>
          <a:prstGeom prst="rect">
            <a:avLst/>
          </a:prstGeom>
        </p:spPr>
      </p:pic>
      <p:pic>
        <p:nvPicPr>
          <p:cNvPr id="1028" name="Picture 4" descr="http://region-metropolitana.wanuncios.com/uploads/7/187/94259-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51820" cy="159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026" y="-9646"/>
            <a:ext cx="2136743" cy="160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s://scontent.xx.fbcdn.net/v/t1.0-9/300561_10150359673454197_2138686177_n.jpg?oh=040044452b4f842de96784631f78ddd9&amp;oe=57D006E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817" y="5258664"/>
            <a:ext cx="2132446" cy="159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8751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 bwMode="auto">
          <a:xfrm>
            <a:off x="531266" y="477646"/>
            <a:ext cx="5794376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sz="32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CWR: </a:t>
            </a:r>
            <a:r>
              <a:rPr lang="es-MX" sz="3200" b="1" dirty="0" err="1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Value</a:t>
            </a:r>
            <a:r>
              <a:rPr lang="es-MX" sz="32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 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90071"/>
              </p:ext>
            </p:extLst>
          </p:nvPr>
        </p:nvGraphicFramePr>
        <p:xfrm>
          <a:off x="286387" y="1471069"/>
          <a:ext cx="6315076" cy="4646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9834"/>
                <a:gridCol w="1501254"/>
                <a:gridCol w="1569492"/>
                <a:gridCol w="1524496"/>
              </a:tblGrid>
              <a:tr h="438811">
                <a:tc>
                  <a:txBody>
                    <a:bodyPr/>
                    <a:lstStyle/>
                    <a:p>
                      <a:r>
                        <a:rPr lang="es-MX" sz="1800" dirty="0" smtClean="0">
                          <a:latin typeface="Calibri" panose="020F0502020204030204" pitchFamily="34" charset="0"/>
                        </a:rPr>
                        <a:t>CROP</a:t>
                      </a:r>
                      <a:endParaRPr lang="es-MX" sz="18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800" dirty="0" smtClean="0">
                          <a:latin typeface="Calibri" panose="020F0502020204030204" pitchFamily="34" charset="0"/>
                        </a:rPr>
                        <a:t>CWR</a:t>
                      </a:r>
                      <a:endParaRPr lang="es-MX" sz="18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800" dirty="0" smtClean="0">
                          <a:latin typeface="Calibri" panose="020F0502020204030204" pitchFamily="34" charset="0"/>
                        </a:rPr>
                        <a:t>USE</a:t>
                      </a:r>
                      <a:endParaRPr lang="es-MX" sz="18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800" dirty="0" err="1" smtClean="0">
                          <a:latin typeface="Calibri" panose="020F0502020204030204" pitchFamily="34" charset="0"/>
                        </a:rPr>
                        <a:t>Source</a:t>
                      </a:r>
                      <a:endParaRPr lang="es-MX" sz="18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</a:tr>
              <a:tr h="579542">
                <a:tc>
                  <a:txBody>
                    <a:bodyPr/>
                    <a:lstStyle/>
                    <a:p>
                      <a:r>
                        <a:rPr lang="es-MX" sz="1600" b="1" dirty="0" err="1" smtClean="0">
                          <a:effectLst/>
                          <a:latin typeface="Calibri" panose="020F0502020204030204" pitchFamily="34" charset="0"/>
                        </a:rPr>
                        <a:t>Pepper</a:t>
                      </a:r>
                      <a:endParaRPr lang="es-MX" sz="1600" b="1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r>
                        <a:rPr lang="es-MX" sz="1600" i="1" dirty="0" err="1" smtClean="0">
                          <a:latin typeface="Calibri" panose="020F0502020204030204" pitchFamily="34" charset="0"/>
                        </a:rPr>
                        <a:t>Capsicum</a:t>
                      </a:r>
                      <a:r>
                        <a:rPr lang="es-MX" sz="1600" i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i="1" baseline="0" dirty="0" err="1" smtClean="0">
                          <a:latin typeface="Calibri" panose="020F0502020204030204" pitchFamily="34" charset="0"/>
                        </a:rPr>
                        <a:t>annuum</a:t>
                      </a:r>
                      <a:endParaRPr lang="es-MX" sz="16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C. </a:t>
                      </a:r>
                      <a:r>
                        <a:rPr lang="es-MX" sz="1600" i="1" dirty="0" err="1" smtClean="0">
                          <a:latin typeface="Calibri" panose="020F0502020204030204" pitchFamily="34" charset="0"/>
                        </a:rPr>
                        <a:t>frutescens</a:t>
                      </a:r>
                      <a:endParaRPr lang="es-MX" sz="16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Yield</a:t>
                      </a:r>
                      <a:r>
                        <a:rPr lang="es-MX" sz="16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baseline="0" dirty="0" err="1" smtClean="0">
                          <a:latin typeface="Calibri" panose="020F0502020204030204" pitchFamily="34" charset="0"/>
                        </a:rPr>
                        <a:t>improvement</a:t>
                      </a:r>
                      <a:endParaRPr lang="es-MX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Rao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et al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., 2013</a:t>
                      </a:r>
                      <a:endParaRPr lang="es-MX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579542">
                <a:tc>
                  <a:txBody>
                    <a:bodyPr/>
                    <a:lstStyle/>
                    <a:p>
                      <a:r>
                        <a:rPr lang="es-MX" sz="1600" b="1" dirty="0" err="1" smtClean="0">
                          <a:latin typeface="Calibri" panose="020F0502020204030204" pitchFamily="34" charset="0"/>
                        </a:rPr>
                        <a:t>Sunflower</a:t>
                      </a:r>
                      <a:endParaRPr lang="es-MX" sz="16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es-MX" sz="1600" i="1" dirty="0" err="1" smtClean="0">
                          <a:latin typeface="Calibri" panose="020F0502020204030204" pitchFamily="34" charset="0"/>
                        </a:rPr>
                        <a:t>Helianthus</a:t>
                      </a:r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i="1" dirty="0" err="1" smtClean="0">
                          <a:latin typeface="Calibri" panose="020F0502020204030204" pitchFamily="34" charset="0"/>
                        </a:rPr>
                        <a:t>annuus</a:t>
                      </a:r>
                      <a:endParaRPr lang="es-MX" sz="16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H. </a:t>
                      </a:r>
                      <a:r>
                        <a:rPr lang="es-MX" sz="1600" i="1" dirty="0" err="1" smtClean="0">
                          <a:latin typeface="Calibri" panose="020F0502020204030204" pitchFamily="34" charset="0"/>
                        </a:rPr>
                        <a:t>paradoxus</a:t>
                      </a:r>
                      <a:endParaRPr lang="es-MX" sz="16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Salt </a:t>
                      </a:r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tolerance</a:t>
                      </a:r>
                      <a:endParaRPr lang="es-MX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Lexer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et al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.,</a:t>
                      </a:r>
                      <a:r>
                        <a:rPr lang="es-MX" sz="1600" baseline="0" dirty="0" smtClean="0">
                          <a:latin typeface="Calibri" panose="020F0502020204030204" pitchFamily="34" charset="0"/>
                        </a:rPr>
                        <a:t> 2014</a:t>
                      </a:r>
                      <a:endParaRPr lang="es-MX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579542">
                <a:tc>
                  <a:txBody>
                    <a:bodyPr/>
                    <a:lstStyle/>
                    <a:p>
                      <a:r>
                        <a:rPr lang="es-MX" sz="1600" b="1" i="0" dirty="0" err="1" smtClean="0">
                          <a:latin typeface="Calibri" panose="020F0502020204030204" pitchFamily="34" charset="0"/>
                        </a:rPr>
                        <a:t>Sweet</a:t>
                      </a:r>
                      <a:r>
                        <a:rPr lang="es-MX" sz="1600" b="1" i="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b="1" i="0" baseline="0" dirty="0" err="1" smtClean="0">
                          <a:latin typeface="Calibri" panose="020F0502020204030204" pitchFamily="34" charset="0"/>
                        </a:rPr>
                        <a:t>potato</a:t>
                      </a:r>
                      <a:endParaRPr lang="es-MX" sz="1600" b="1" i="0" baseline="0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es-MX" sz="1600" i="1" baseline="0" dirty="0" err="1" smtClean="0">
                          <a:latin typeface="Calibri" panose="020F0502020204030204" pitchFamily="34" charset="0"/>
                        </a:rPr>
                        <a:t>Ipomoea</a:t>
                      </a:r>
                      <a:r>
                        <a:rPr lang="es-MX" sz="1600" i="1" baseline="0" dirty="0" smtClean="0">
                          <a:latin typeface="Calibri" panose="020F0502020204030204" pitchFamily="34" charset="0"/>
                        </a:rPr>
                        <a:t> batatas</a:t>
                      </a:r>
                      <a:endParaRPr lang="es-MX" sz="16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I. </a:t>
                      </a:r>
                      <a:r>
                        <a:rPr lang="es-MX" sz="1600" i="1" dirty="0" err="1" smtClean="0">
                          <a:latin typeface="Calibri" panose="020F0502020204030204" pitchFamily="34" charset="0"/>
                        </a:rPr>
                        <a:t>trifida</a:t>
                      </a:r>
                      <a:endParaRPr lang="es-MX" sz="16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Nematode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resistance</a:t>
                      </a:r>
                      <a:endParaRPr lang="es-MX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Sakamoto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, 1976</a:t>
                      </a:r>
                      <a:endParaRPr lang="es-MX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579542">
                <a:tc>
                  <a:txBody>
                    <a:bodyPr/>
                    <a:lstStyle/>
                    <a:p>
                      <a:r>
                        <a:rPr lang="es-MX" sz="1600" b="1" i="0" dirty="0" err="1" smtClean="0">
                          <a:latin typeface="Calibri" panose="020F0502020204030204" pitchFamily="34" charset="0"/>
                        </a:rPr>
                        <a:t>Tomato</a:t>
                      </a:r>
                      <a:endParaRPr lang="es-MX" sz="1600" b="1" i="0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es-MX" sz="1600" i="1" dirty="0" err="1" smtClean="0">
                          <a:latin typeface="Calibri" panose="020F0502020204030204" pitchFamily="34" charset="0"/>
                        </a:rPr>
                        <a:t>Lycopersicon</a:t>
                      </a:r>
                      <a:r>
                        <a:rPr lang="es-MX" sz="1600" i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i="1" baseline="0" dirty="0" err="1" smtClean="0">
                          <a:latin typeface="Calibri" panose="020F0502020204030204" pitchFamily="34" charset="0"/>
                        </a:rPr>
                        <a:t>esculentum</a:t>
                      </a:r>
                      <a:endParaRPr lang="es-MX" sz="16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L. </a:t>
                      </a:r>
                      <a:r>
                        <a:rPr lang="es-MX" sz="1600" i="1" dirty="0" err="1" smtClean="0">
                          <a:latin typeface="Calibri" panose="020F0502020204030204" pitchFamily="34" charset="0"/>
                        </a:rPr>
                        <a:t>hirsutum</a:t>
                      </a:r>
                      <a:endParaRPr lang="es-MX" sz="16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Processing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ability</a:t>
                      </a:r>
                      <a:r>
                        <a:rPr lang="es-MX" sz="16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baseline="0" dirty="0" err="1" smtClean="0">
                          <a:latin typeface="Calibri" panose="020F0502020204030204" pitchFamily="34" charset="0"/>
                        </a:rPr>
                        <a:t>improvement</a:t>
                      </a:r>
                      <a:endParaRPr lang="es-MX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Tanksley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et al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., 1996;</a:t>
                      </a:r>
                      <a:r>
                        <a:rPr lang="es-MX" sz="16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baseline="0" dirty="0" err="1" smtClean="0">
                          <a:latin typeface="Calibri" panose="020F0502020204030204" pitchFamily="34" charset="0"/>
                        </a:rPr>
                        <a:t>Bernacchi</a:t>
                      </a:r>
                      <a:r>
                        <a:rPr lang="es-MX" sz="16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i="1" baseline="0" dirty="0" smtClean="0">
                          <a:latin typeface="Calibri" panose="020F0502020204030204" pitchFamily="34" charset="0"/>
                        </a:rPr>
                        <a:t>et al</a:t>
                      </a:r>
                      <a:r>
                        <a:rPr lang="es-MX" sz="1600" baseline="0" dirty="0" smtClean="0">
                          <a:latin typeface="Calibri" panose="020F0502020204030204" pitchFamily="34" charset="0"/>
                        </a:rPr>
                        <a:t>., 1998</a:t>
                      </a:r>
                      <a:endParaRPr lang="es-MX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647387">
                <a:tc>
                  <a:txBody>
                    <a:bodyPr/>
                    <a:lstStyle/>
                    <a:p>
                      <a:r>
                        <a:rPr lang="es-MX" sz="1600" b="1" dirty="0" err="1" smtClean="0">
                          <a:latin typeface="Calibri" panose="020F0502020204030204" pitchFamily="34" charset="0"/>
                        </a:rPr>
                        <a:t>Common</a:t>
                      </a:r>
                      <a:r>
                        <a:rPr lang="es-MX" sz="16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b="1" dirty="0" err="1" smtClean="0">
                          <a:latin typeface="Calibri" panose="020F0502020204030204" pitchFamily="34" charset="0"/>
                        </a:rPr>
                        <a:t>bean</a:t>
                      </a:r>
                      <a:endParaRPr lang="es-MX" sz="16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es-MX" sz="1600" i="1" dirty="0" err="1" smtClean="0">
                          <a:latin typeface="Calibri" panose="020F0502020204030204" pitchFamily="34" charset="0"/>
                        </a:rPr>
                        <a:t>Phaseolus</a:t>
                      </a:r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i="1" dirty="0" err="1" smtClean="0">
                          <a:latin typeface="Calibri" panose="020F0502020204030204" pitchFamily="34" charset="0"/>
                        </a:rPr>
                        <a:t>vulgaris</a:t>
                      </a:r>
                      <a:endParaRPr lang="es-MX" sz="16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P. </a:t>
                      </a:r>
                      <a:r>
                        <a:rPr lang="es-MX" sz="1600" i="1" dirty="0" err="1" smtClean="0">
                          <a:latin typeface="Calibri" panose="020F0502020204030204" pitchFamily="34" charset="0"/>
                        </a:rPr>
                        <a:t>vulgaris</a:t>
                      </a:r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i="0" dirty="0" err="1" smtClean="0">
                          <a:latin typeface="Calibri" panose="020F0502020204030204" pitchFamily="34" charset="0"/>
                        </a:rPr>
                        <a:t>var</a:t>
                      </a:r>
                      <a:r>
                        <a:rPr lang="es-MX" sz="1600" i="0" dirty="0" smtClean="0"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i="1" dirty="0" err="1" smtClean="0">
                          <a:latin typeface="Calibri" panose="020F0502020204030204" pitchFamily="34" charset="0"/>
                        </a:rPr>
                        <a:t>aborigineus</a:t>
                      </a:r>
                      <a:endParaRPr lang="es-MX" sz="1600" i="1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Yield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improvement</a:t>
                      </a:r>
                      <a:endParaRPr lang="es-MX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Blair </a:t>
                      </a:r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et al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., 2003, </a:t>
                      </a:r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Blari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et al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., 2006</a:t>
                      </a:r>
                      <a:endParaRPr lang="es-MX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579542">
                <a:tc>
                  <a:txBody>
                    <a:bodyPr/>
                    <a:lstStyle/>
                    <a:p>
                      <a:r>
                        <a:rPr lang="es-MX" sz="1600" b="1" i="0" dirty="0" err="1" smtClean="0">
                          <a:latin typeface="Calibri" panose="020F0502020204030204" pitchFamily="34" charset="0"/>
                        </a:rPr>
                        <a:t>Maize</a:t>
                      </a:r>
                      <a:endParaRPr lang="es-MX" sz="1600" b="1" i="0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Zea </a:t>
                      </a:r>
                      <a:r>
                        <a:rPr lang="es-MX" sz="1600" i="1" dirty="0" err="1" smtClean="0">
                          <a:latin typeface="Calibri" panose="020F0502020204030204" pitchFamily="34" charset="0"/>
                        </a:rPr>
                        <a:t>mays</a:t>
                      </a:r>
                      <a:endParaRPr lang="es-MX" sz="16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Z.</a:t>
                      </a:r>
                      <a:r>
                        <a:rPr lang="es-MX" sz="1600" i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i="1" baseline="0" dirty="0" err="1" smtClean="0">
                          <a:latin typeface="Calibri" panose="020F0502020204030204" pitchFamily="34" charset="0"/>
                        </a:rPr>
                        <a:t>diploperennis</a:t>
                      </a:r>
                      <a:endParaRPr lang="es-MX" sz="16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Tillering</a:t>
                      </a:r>
                      <a:r>
                        <a:rPr lang="es-MX" sz="16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baseline="0" dirty="0" err="1" smtClean="0">
                          <a:latin typeface="Calibri" panose="020F0502020204030204" pitchFamily="34" charset="0"/>
                        </a:rPr>
                        <a:t>improvement</a:t>
                      </a:r>
                      <a:endParaRPr lang="es-MX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dirty="0" err="1" smtClean="0">
                          <a:latin typeface="Calibri" panose="020F0502020204030204" pitchFamily="34" charset="0"/>
                        </a:rPr>
                        <a:t>Sondahl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600" i="1" dirty="0" smtClean="0">
                          <a:latin typeface="Calibri" panose="020F0502020204030204" pitchFamily="34" charset="0"/>
                        </a:rPr>
                        <a:t>et al</a:t>
                      </a:r>
                      <a:r>
                        <a:rPr lang="es-MX" sz="1600" dirty="0" smtClean="0">
                          <a:latin typeface="Calibri" panose="020F0502020204030204" pitchFamily="34" charset="0"/>
                        </a:rPr>
                        <a:t>.,</a:t>
                      </a:r>
                      <a:r>
                        <a:rPr lang="es-MX" sz="1600" baseline="0" dirty="0" smtClean="0">
                          <a:latin typeface="Calibri" panose="020F0502020204030204" pitchFamily="34" charset="0"/>
                        </a:rPr>
                        <a:t> 1984</a:t>
                      </a:r>
                      <a:endParaRPr lang="es-MX" sz="1600" dirty="0" smtClean="0">
                        <a:latin typeface="Calibri" panose="020F0502020204030204" pitchFamily="34" charset="0"/>
                      </a:endParaRPr>
                    </a:p>
                    <a:p>
                      <a:endParaRPr lang="es-MX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3" name="Grupo 12"/>
          <p:cNvGrpSpPr/>
          <p:nvPr/>
        </p:nvGrpSpPr>
        <p:grpSpPr>
          <a:xfrm>
            <a:off x="6815139" y="-14288"/>
            <a:ext cx="2328862" cy="6872288"/>
            <a:chOff x="6815139" y="-14288"/>
            <a:chExt cx="2328862" cy="6872288"/>
          </a:xfrm>
        </p:grpSpPr>
        <p:sp>
          <p:nvSpPr>
            <p:cNvPr id="8" name="Rectángulo 7"/>
            <p:cNvSpPr/>
            <p:nvPr/>
          </p:nvSpPr>
          <p:spPr>
            <a:xfrm>
              <a:off x="6815139" y="-14288"/>
              <a:ext cx="2328862" cy="68722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9" name="Imagen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11" t="29375" r="23114" b="25835"/>
            <a:stretch/>
          </p:blipFill>
          <p:spPr bwMode="auto">
            <a:xfrm>
              <a:off x="6988333" y="3443160"/>
              <a:ext cx="1998009" cy="1501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8333" y="5067062"/>
              <a:ext cx="2002591" cy="1501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88335" y="195356"/>
              <a:ext cx="1998009" cy="1498507"/>
            </a:xfrm>
            <a:prstGeom prst="rect">
              <a:avLst/>
            </a:prstGeom>
          </p:spPr>
        </p:pic>
      </p:grpSp>
      <p:pic>
        <p:nvPicPr>
          <p:cNvPr id="6146" name="Picture 2" descr="https://scontent.xx.fbcdn.net/v/t1.0-9/299792_10150359673764197_1130408207_n.jpg?oh=ec23e4c397c8addc78c439c9452dda83&amp;oe=57E5285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17" y="1818435"/>
            <a:ext cx="1998007" cy="1498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 bwMode="auto">
          <a:xfrm>
            <a:off x="606423" y="477638"/>
            <a:ext cx="767776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sz="3200" b="1" dirty="0" err="1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Threats</a:t>
            </a:r>
            <a:r>
              <a:rPr lang="es-MX" sz="32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: Human </a:t>
            </a:r>
            <a:r>
              <a:rPr lang="es-MX" sz="3200" b="1" dirty="0" err="1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population</a:t>
            </a:r>
            <a:r>
              <a:rPr lang="es-MX" sz="32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3200" b="1" dirty="0" err="1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growth</a:t>
            </a:r>
            <a:endParaRPr lang="es-MX" sz="32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30795" y="6493071"/>
            <a:ext cx="34982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Data </a:t>
            </a:r>
            <a:r>
              <a:rPr lang="es-MX" sz="16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from</a:t>
            </a:r>
            <a:r>
              <a:rPr lang="es-MX" sz="16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http://esa.un.org/unpd/wpp/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43" y="1362693"/>
            <a:ext cx="6987957" cy="491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2626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 bwMode="auto">
          <a:xfrm>
            <a:off x="606423" y="477649"/>
            <a:ext cx="5037139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sz="3200" b="1" dirty="0" err="1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Threats</a:t>
            </a:r>
            <a:r>
              <a:rPr lang="es-MX" sz="32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es-MX" sz="3200" b="1" dirty="0" err="1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Climate</a:t>
            </a:r>
            <a:r>
              <a:rPr lang="es-MX" sz="32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3200" b="1" dirty="0" err="1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Change</a:t>
            </a:r>
            <a:endParaRPr lang="es-MX" sz="32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6667" r="6923"/>
          <a:stretch/>
        </p:blipFill>
        <p:spPr>
          <a:xfrm>
            <a:off x="430796" y="1413678"/>
            <a:ext cx="7541629" cy="466223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1" name="Rectángulo 10"/>
          <p:cNvSpPr/>
          <p:nvPr/>
        </p:nvSpPr>
        <p:spPr>
          <a:xfrm>
            <a:off x="430796" y="6493071"/>
            <a:ext cx="3098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Data </a:t>
            </a:r>
            <a:r>
              <a:rPr lang="es-MX" sz="16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from</a:t>
            </a:r>
            <a:r>
              <a:rPr lang="es-MX" sz="16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www.inecc.gob.mx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-125767" y="996519"/>
            <a:ext cx="8009335" cy="50457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Change</a:t>
            </a:r>
            <a:r>
              <a:rPr lang="es-MX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in </a:t>
            </a:r>
            <a:r>
              <a:rPr lang="es-MX" sz="16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Annual</a:t>
            </a:r>
            <a:r>
              <a:rPr lang="es-MX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Mean </a:t>
            </a:r>
            <a:r>
              <a:rPr lang="es-MX" sz="16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Temperature</a:t>
            </a:r>
            <a:r>
              <a:rPr lang="es-MX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in </a:t>
            </a:r>
            <a:r>
              <a:rPr lang="es-MX" sz="16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Mexico</a:t>
            </a:r>
            <a:r>
              <a:rPr lang="es-MX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s-MX" sz="16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under</a:t>
            </a:r>
            <a:r>
              <a:rPr lang="es-MX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s-MX" sz="1600" dirty="0">
                <a:solidFill>
                  <a:schemeClr val="tx1"/>
                </a:solidFill>
                <a:latin typeface="Calibri" panose="020F0502020204030204" pitchFamily="34" charset="0"/>
              </a:rPr>
              <a:t>RCP8.5 </a:t>
            </a:r>
            <a:r>
              <a:rPr lang="es-MX" sz="1600" dirty="0" err="1">
                <a:solidFill>
                  <a:schemeClr val="tx1"/>
                </a:solidFill>
                <a:latin typeface="Calibri" panose="020F0502020204030204" pitchFamily="34" charset="0"/>
              </a:rPr>
              <a:t>Scenario</a:t>
            </a:r>
            <a:r>
              <a:rPr lang="es-MX" sz="1600" dirty="0">
                <a:solidFill>
                  <a:schemeClr val="tx1"/>
                </a:solidFill>
                <a:latin typeface="Calibri" panose="020F0502020204030204" pitchFamily="34" charset="0"/>
              </a:rPr>
              <a:t> (</a:t>
            </a:r>
            <a:r>
              <a:rPr lang="es-MX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2075-2099)</a:t>
            </a:r>
            <a:endParaRPr lang="es-MX" sz="1600" baseline="30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6003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6423" y="1439101"/>
            <a:ext cx="6872550" cy="9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develop a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national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CWR conservation strategy for the systematic active long-term conservation of Mexican CWR</a:t>
            </a:r>
            <a:endParaRPr lang="es-MX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606423" y="2866664"/>
            <a:ext cx="730927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I. </a:t>
            </a:r>
            <a:r>
              <a:rPr lang="es-MX" sz="28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Creation</a:t>
            </a:r>
            <a:r>
              <a:rPr lang="es-MX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of a </a:t>
            </a:r>
            <a:r>
              <a:rPr lang="es-MX" sz="28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National</a:t>
            </a:r>
            <a:r>
              <a:rPr lang="es-MX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CWR </a:t>
            </a:r>
            <a:r>
              <a:rPr lang="es-MX" sz="28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Inventory</a:t>
            </a:r>
            <a:endParaRPr lang="es-MX" sz="2800" b="1" dirty="0" smtClean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606423" y="3539625"/>
            <a:ext cx="730927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II. Gap </a:t>
            </a:r>
            <a:r>
              <a:rPr lang="es-MX" sz="28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Analysis</a:t>
            </a:r>
            <a:endParaRPr lang="es-MX" sz="2800" b="1" dirty="0" smtClean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606423" y="4218458"/>
            <a:ext cx="730927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III. </a:t>
            </a:r>
            <a:r>
              <a:rPr lang="es-MX" sz="28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Threat</a:t>
            </a:r>
            <a:r>
              <a:rPr lang="es-MX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Assessments</a:t>
            </a:r>
            <a:endParaRPr lang="es-MX" sz="2800" b="1" dirty="0" smtClean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606423" y="4891419"/>
            <a:ext cx="730927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IV. </a:t>
            </a:r>
            <a:r>
              <a:rPr lang="es-MX" sz="28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Climate</a:t>
            </a:r>
            <a:r>
              <a:rPr lang="es-MX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Change</a:t>
            </a:r>
            <a:r>
              <a:rPr lang="es-MX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Impacts</a:t>
            </a:r>
            <a:endParaRPr lang="es-MX" sz="2800" b="1" dirty="0" smtClean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 bwMode="auto">
          <a:xfrm>
            <a:off x="606423" y="5570252"/>
            <a:ext cx="730927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V. </a:t>
            </a:r>
            <a:r>
              <a:rPr lang="es-MX" sz="28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Predictive</a:t>
            </a:r>
            <a:r>
              <a:rPr lang="es-MX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Characterization</a:t>
            </a:r>
            <a:endParaRPr lang="es-MX" sz="2800" b="1" dirty="0" smtClean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 bwMode="auto">
          <a:xfrm>
            <a:off x="592775" y="463990"/>
            <a:ext cx="767776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sz="3200" b="1" dirty="0" err="1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Objectives</a:t>
            </a:r>
            <a:endParaRPr lang="es-MX" sz="32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68853"/>
            <a:ext cx="6815139" cy="4886538"/>
          </a:xfrm>
        </p:spPr>
        <p:txBody>
          <a:bodyPr/>
          <a:lstStyle/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pt-BR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Prioritized</a:t>
            </a:r>
            <a: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List</a:t>
            </a:r>
            <a: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Mexican</a:t>
            </a:r>
            <a: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CWR: </a:t>
            </a:r>
            <a:r>
              <a:rPr lang="pt-BR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taxonomic</a:t>
            </a:r>
            <a: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pt-BR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potential</a:t>
            </a:r>
            <a: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use, etc.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pt-BR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Prioritization</a:t>
            </a:r>
            <a: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criteria</a:t>
            </a:r>
            <a: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geographical distribution, threat status, socio-economic values of the related crops and the level of relationship to the </a:t>
            </a:r>
            <a:r>
              <a:rPr lang="en-US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crop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n-US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Identified 313 CWR taxa as a priority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n-US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33 families </a:t>
            </a:r>
            <a:r>
              <a:rPr 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and 51 genera. </a:t>
            </a:r>
            <a:r>
              <a:rPr lang="en-US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Related </a:t>
            </a:r>
            <a:r>
              <a:rPr 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to cereal, vegetable, legume, fruit, tuber, forage, </a:t>
            </a:r>
            <a:r>
              <a:rPr lang="en-US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spice and </a:t>
            </a:r>
            <a:r>
              <a:rPr 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industrial </a:t>
            </a:r>
            <a:r>
              <a:rPr lang="en-US" sz="2800" dirty="0" smtClean="0">
                <a:latin typeface="Calibri" panose="020F0502020204030204" pitchFamily="34" charset="0"/>
                <a:cs typeface="Arial" panose="020B0604020202020204" pitchFamily="34" charset="0"/>
              </a:rPr>
              <a:t>native crops</a:t>
            </a:r>
            <a:endParaRPr lang="es-MX" sz="28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606424" y="236534"/>
            <a:ext cx="7254876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I. </a:t>
            </a:r>
            <a:r>
              <a:rPr lang="es-MX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Creation</a:t>
            </a:r>
            <a:r>
              <a:rPr lang="es-MX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 of a </a:t>
            </a:r>
            <a:r>
              <a:rPr lang="es-MX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National</a:t>
            </a:r>
            <a:r>
              <a:rPr lang="es-MX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 CWR </a:t>
            </a:r>
            <a:r>
              <a:rPr lang="es-MX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Inventory</a:t>
            </a:r>
            <a:endParaRPr lang="es-MX" b="1" dirty="0" smtClean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827488" y="-23253"/>
            <a:ext cx="2328862" cy="68722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098" name="Picture 2" descr="https://scontent.xx.fbcdn.net/v/t1.0-9/11008562_10153399253854197_2620732467369275328_n.jpg?oh=0a4df3913d58906a3be373eacb57dc6d&amp;oe=57CD01B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334" y="192092"/>
            <a:ext cx="2002590" cy="1501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content.xx.fbcdn.net/v/t1.0-9/10530821_10152572702704197_3156913985589835217_n.jpg?oh=bb27bfc17b2e74f89ddca97ffb07376d&amp;oe=57C9B55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5" r="10767"/>
          <a:stretch/>
        </p:blipFill>
        <p:spPr bwMode="auto">
          <a:xfrm>
            <a:off x="6980566" y="5212918"/>
            <a:ext cx="1998008" cy="140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300" y="1879246"/>
            <a:ext cx="1982273" cy="148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https://scontent.xx.fbcdn.net/v/t1.0-9/291756_10150341493579197_57192542_n.jpg?oh=13788c5524af3483197813313dc951b5&amp;oe=57D7425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300" y="3541059"/>
            <a:ext cx="1982273" cy="148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 bwMode="auto">
          <a:xfrm>
            <a:off x="606424" y="236534"/>
            <a:ext cx="7254876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II. Gap </a:t>
            </a:r>
            <a:r>
              <a:rPr lang="es-MX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Analysis</a:t>
            </a:r>
            <a:endParaRPr lang="es-MX" b="1" dirty="0" smtClean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55594"/>
            <a:ext cx="7604125" cy="5199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hangingPunct="1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An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assessment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to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detect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gaps in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representativeness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germplasm in </a:t>
            </a:r>
            <a:r>
              <a:rPr lang="es-MX" sz="2800" i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ex situ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or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i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in situ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conservation</a:t>
            </a:r>
            <a:endParaRPr lang="es-MX" sz="28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lvl="1" eaLnBrk="1" hangingPunct="1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s-MX" sz="28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lvl="1" eaLnBrk="1" hangingPunct="1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Identify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underrepresented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taxa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and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geographic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areas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or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environments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for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in situ 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and </a:t>
            </a:r>
            <a:r>
              <a:rPr lang="es-MX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ex situ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conservation</a:t>
            </a:r>
            <a:endParaRPr lang="es-MX" sz="28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lvl="1" eaLnBrk="1" hangingPunct="1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s-MX" sz="28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lvl="1" eaLnBrk="1" hangingPunct="1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Comparison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between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natural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range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species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and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diversity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currently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conserved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– GIS and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Species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distribution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modeling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tools</a:t>
            </a:r>
            <a:endParaRPr lang="es-MX" sz="28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marL="457200" lvl="1" indent="0" eaLnBrk="1" hangingPunct="1">
              <a:spcBef>
                <a:spcPts val="0"/>
              </a:spcBef>
              <a:buNone/>
              <a:defRPr/>
            </a:pPr>
            <a:endParaRPr lang="pt-BR" sz="28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7849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 bwMode="auto">
          <a:xfrm>
            <a:off x="606424" y="236534"/>
            <a:ext cx="7254876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II. Gap </a:t>
            </a:r>
            <a:r>
              <a:rPr lang="es-MX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Analysis</a:t>
            </a:r>
            <a:endParaRPr lang="es-MX" b="1" dirty="0" smtClean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606424" y="860422"/>
            <a:ext cx="7737476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sz="3200" b="1" i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Ex </a:t>
            </a:r>
            <a:r>
              <a:rPr lang="es-MX" sz="3200" b="1" i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situ </a:t>
            </a:r>
            <a:r>
              <a:rPr lang="es-MX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Gap </a:t>
            </a:r>
            <a:r>
              <a:rPr lang="es-MX" sz="32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Analysis</a:t>
            </a:r>
            <a:endParaRPr lang="es-MX" sz="32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eaLnBrk="1" hangingPunct="1"/>
            <a:endParaRPr lang="es-MX" sz="32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8616" r="3672"/>
          <a:stretch/>
        </p:blipFill>
        <p:spPr>
          <a:xfrm>
            <a:off x="791296" y="1487606"/>
            <a:ext cx="7438304" cy="43082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8" name="Subtítulo 2"/>
          <p:cNvSpPr txBox="1">
            <a:spLocks/>
          </p:cNvSpPr>
          <p:nvPr/>
        </p:nvSpPr>
        <p:spPr>
          <a:xfrm>
            <a:off x="791296" y="5809503"/>
            <a:ext cx="7438304" cy="9051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2138324" rtl="0" eaLnBrk="1" latinLnBrk="0" hangingPunct="1">
              <a:lnSpc>
                <a:spcPct val="90000"/>
              </a:lnSpc>
              <a:spcBef>
                <a:spcPts val="2339"/>
              </a:spcBef>
              <a:buFont typeface="Arial" panose="020B0604020202020204" pitchFamily="34" charset="0"/>
              <a:buNone/>
              <a:defRPr sz="56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9162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38324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7487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76649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45811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14973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484135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553298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Gaps in the </a:t>
            </a:r>
            <a:r>
              <a:rPr lang="en-GB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ex situ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conservation of maize wild relatives (</a:t>
            </a:r>
            <a:r>
              <a:rPr lang="es-MX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Zea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spp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nd </a:t>
            </a:r>
            <a:r>
              <a:rPr lang="es-MX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Tripsacum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spp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.) in </a:t>
            </a:r>
            <a:r>
              <a:rPr lang="es-MX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Mexico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darkest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red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show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suitable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23 species are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likely to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occur, but further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ex situ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conservation is needed.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0.5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degrees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(60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60 km).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0282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 bwMode="auto">
          <a:xfrm>
            <a:off x="606424" y="236534"/>
            <a:ext cx="7254876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II. Gap </a:t>
            </a:r>
            <a:r>
              <a:rPr lang="es-MX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Analysis</a:t>
            </a:r>
            <a:endParaRPr lang="es-MX" b="1" dirty="0" smtClean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 bwMode="auto">
          <a:xfrm>
            <a:off x="606424" y="860422"/>
            <a:ext cx="7737476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sz="32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Ecogeographic</a:t>
            </a:r>
            <a:r>
              <a:rPr lang="es-MX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Gap </a:t>
            </a:r>
            <a:r>
              <a:rPr lang="es-MX" sz="32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Analysis</a:t>
            </a:r>
            <a:endParaRPr lang="es-MX" sz="32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35534" y="5891441"/>
            <a:ext cx="8607463" cy="700428"/>
          </a:xfrm>
          <a:prstGeom prst="roundRect">
            <a:avLst>
              <a:gd name="adj" fmla="val 536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2138324" rtl="0" eaLnBrk="1" latinLnBrk="0" hangingPunct="1">
              <a:lnSpc>
                <a:spcPct val="90000"/>
              </a:lnSpc>
              <a:spcBef>
                <a:spcPts val="2339"/>
              </a:spcBef>
              <a:buFont typeface="Arial" panose="020B0604020202020204" pitchFamily="34" charset="0"/>
              <a:buNone/>
              <a:defRPr sz="56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9162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38324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7487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76649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45811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14973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484135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553298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GB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Ecogeographic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gap analysis of maize wild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relatives (</a:t>
            </a:r>
            <a:r>
              <a:rPr lang="es-MX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Zea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spp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. and </a:t>
            </a:r>
            <a:r>
              <a:rPr lang="es-MX" sz="1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Tripsacum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spp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.) in </a:t>
            </a:r>
            <a:r>
              <a:rPr lang="es-MX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Mexico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Ecogeographic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Land Characterization (ELC) map showing the 27 categories. B) Percentage of coverage of each category and the representation of the categories in the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ex situ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collections. 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9700" r="4705"/>
          <a:stretch/>
        </p:blipFill>
        <p:spPr>
          <a:xfrm>
            <a:off x="152567" y="2802543"/>
            <a:ext cx="5156412" cy="303394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6012" t="18500" r="2891" b="5901"/>
          <a:stretch/>
        </p:blipFill>
        <p:spPr>
          <a:xfrm>
            <a:off x="3695798" y="1372455"/>
            <a:ext cx="5047199" cy="30239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0" name="CuadroTexto 9"/>
          <p:cNvSpPr txBox="1"/>
          <p:nvPr/>
        </p:nvSpPr>
        <p:spPr>
          <a:xfrm>
            <a:off x="406622" y="536456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800" dirty="0" smtClean="0"/>
              <a:t>A</a:t>
            </a:r>
            <a:endParaRPr lang="es-MX" sz="18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871295" y="3891765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B</a:t>
            </a:r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5177493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 bwMode="auto">
          <a:xfrm>
            <a:off x="606424" y="236534"/>
            <a:ext cx="7254876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II. Gap </a:t>
            </a:r>
            <a:r>
              <a:rPr lang="es-MX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Analysis</a:t>
            </a:r>
            <a:endParaRPr lang="es-MX" b="1" dirty="0" smtClean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606424" y="860422"/>
            <a:ext cx="7737476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sz="3200" b="1" i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In </a:t>
            </a:r>
            <a:r>
              <a:rPr lang="es-MX" sz="3200" b="1" i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situ </a:t>
            </a:r>
            <a:r>
              <a:rPr lang="es-MX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Gap </a:t>
            </a:r>
            <a:r>
              <a:rPr lang="es-MX" sz="32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Analysis</a:t>
            </a:r>
            <a:endParaRPr lang="es-MX" sz="32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eaLnBrk="1" hangingPunct="1"/>
            <a:endParaRPr lang="es-MX" sz="32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775911" y="5922104"/>
            <a:ext cx="7666632" cy="7334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2138324" rtl="0" eaLnBrk="1" latinLnBrk="0" hangingPunct="1">
              <a:lnSpc>
                <a:spcPct val="90000"/>
              </a:lnSpc>
              <a:spcBef>
                <a:spcPts val="2339"/>
              </a:spcBef>
              <a:buFont typeface="Arial" panose="020B0604020202020204" pitchFamily="34" charset="0"/>
              <a:buNone/>
              <a:defRPr sz="56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9162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38324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7487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76649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45811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14973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484135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553298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Priority </a:t>
            </a:r>
            <a:r>
              <a:rPr lang="en-GB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In situ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conservation sites for maize wild relatives (</a:t>
            </a:r>
            <a:r>
              <a:rPr lang="es-MX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Zea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spp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nd </a:t>
            </a:r>
            <a:r>
              <a:rPr lang="es-MX" sz="1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Tripsacum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spp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.) in </a:t>
            </a:r>
            <a:r>
              <a:rPr lang="es-MX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Mexico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grid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indicates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priority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site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highest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priority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Shaded regions indicate protected areas.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0.5 </a:t>
            </a:r>
            <a:r>
              <a:rPr lang="es-MX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degrees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(60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60 km).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15389" b="3254"/>
          <a:stretch/>
        </p:blipFill>
        <p:spPr>
          <a:xfrm>
            <a:off x="805218" y="1593847"/>
            <a:ext cx="7637325" cy="432825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747648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trunity.net/files/118901_119000/118993/422px-IUCN_Categories_Cha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744" y="2920622"/>
            <a:ext cx="4878878" cy="357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 bwMode="auto">
          <a:xfrm>
            <a:off x="606424" y="236534"/>
            <a:ext cx="7254876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b="1" dirty="0">
                <a:solidFill>
                  <a:schemeClr val="accent2"/>
                </a:solidFill>
                <a:latin typeface="Calibri" panose="020F0502020204030204" pitchFamily="34" charset="0"/>
              </a:rPr>
              <a:t>I</a:t>
            </a:r>
            <a:r>
              <a:rPr lang="es-MX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II. </a:t>
            </a:r>
            <a:r>
              <a:rPr lang="es-MX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Threat</a:t>
            </a:r>
            <a:r>
              <a:rPr lang="es-MX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s-MX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Assessment</a:t>
            </a:r>
            <a:endParaRPr lang="es-MX" b="1" dirty="0" smtClean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34144" y="1060637"/>
            <a:ext cx="7604125" cy="244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s-MX" sz="2800" dirty="0" err="1" smtClean="0">
                <a:latin typeface="Calibri" panose="020F0502020204030204" pitchFamily="34" charset="0"/>
              </a:rPr>
              <a:t>Assess</a:t>
            </a:r>
            <a:r>
              <a:rPr lang="es-MX" sz="2800" dirty="0" smtClean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the</a:t>
            </a:r>
            <a:r>
              <a:rPr lang="es-MX" sz="2800" dirty="0" smtClean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extinction</a:t>
            </a:r>
            <a:r>
              <a:rPr lang="es-MX" sz="2800" dirty="0" smtClean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risk</a:t>
            </a:r>
            <a:r>
              <a:rPr lang="es-MX" sz="2800" dirty="0" smtClean="0">
                <a:latin typeface="Calibri" panose="020F0502020204030204" pitchFamily="34" charset="0"/>
              </a:rPr>
              <a:t> of CWR in </a:t>
            </a:r>
            <a:r>
              <a:rPr lang="es-MX" sz="2800" dirty="0" err="1" smtClean="0">
                <a:latin typeface="Calibri" panose="020F0502020204030204" pitchFamily="34" charset="0"/>
              </a:rPr>
              <a:t>Mexico</a:t>
            </a:r>
            <a:r>
              <a:rPr lang="es-MX" sz="2800" dirty="0" smtClean="0">
                <a:latin typeface="Calibri" panose="020F0502020204030204" pitchFamily="34" charset="0"/>
              </a:rPr>
              <a:t>, </a:t>
            </a:r>
            <a:r>
              <a:rPr lang="es-MX" sz="2800" dirty="0" err="1" smtClean="0">
                <a:latin typeface="Calibri" panose="020F0502020204030204" pitchFamily="34" charset="0"/>
              </a:rPr>
              <a:t>based</a:t>
            </a:r>
            <a:r>
              <a:rPr lang="es-MX" sz="2800" dirty="0" smtClean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on</a:t>
            </a:r>
            <a:r>
              <a:rPr lang="es-MX" sz="2800" dirty="0" smtClean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the</a:t>
            </a:r>
            <a:r>
              <a:rPr lang="es-MX" sz="2800" dirty="0" smtClean="0">
                <a:latin typeface="Calibri" panose="020F0502020204030204" pitchFamily="34" charset="0"/>
              </a:rPr>
              <a:t> IUCN Red </a:t>
            </a:r>
            <a:r>
              <a:rPr lang="es-MX" sz="2800" dirty="0" err="1" smtClean="0">
                <a:latin typeface="Calibri" panose="020F0502020204030204" pitchFamily="34" charset="0"/>
              </a:rPr>
              <a:t>List</a:t>
            </a:r>
            <a:r>
              <a:rPr lang="es-MX" sz="2800" dirty="0" smtClean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threat</a:t>
            </a:r>
            <a:r>
              <a:rPr lang="es-MX" sz="2800" dirty="0" smtClean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assessment</a:t>
            </a:r>
            <a:r>
              <a:rPr lang="es-MX" sz="2800" dirty="0" smtClean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methodologies</a:t>
            </a:r>
            <a:r>
              <a:rPr lang="es-MX" sz="2800" dirty="0" smtClean="0">
                <a:latin typeface="Calibri" panose="020F0502020204030204" pitchFamily="34" charset="0"/>
              </a:rPr>
              <a:t>, </a:t>
            </a:r>
            <a:r>
              <a:rPr lang="es-MX" sz="2800" dirty="0" err="1" smtClean="0">
                <a:latin typeface="Calibri" panose="020F0502020204030204" pitchFamily="34" charset="0"/>
              </a:rPr>
              <a:t>to</a:t>
            </a:r>
            <a:r>
              <a:rPr lang="es-MX" sz="2800" dirty="0" smtClean="0">
                <a:latin typeface="Calibri" panose="020F0502020204030204" pitchFamily="34" charset="0"/>
              </a:rPr>
              <a:t> produce </a:t>
            </a:r>
            <a:r>
              <a:rPr lang="es-MX" sz="2800" dirty="0" err="1" smtClean="0">
                <a:latin typeface="Calibri" panose="020F0502020204030204" pitchFamily="34" charset="0"/>
              </a:rPr>
              <a:t>information</a:t>
            </a:r>
            <a:r>
              <a:rPr lang="es-MX" sz="2800" dirty="0" smtClean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that</a:t>
            </a:r>
            <a:r>
              <a:rPr lang="es-MX" sz="2800" dirty="0" smtClean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complements</a:t>
            </a:r>
            <a:r>
              <a:rPr lang="es-MX" sz="2800" dirty="0" smtClean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the</a:t>
            </a:r>
            <a:r>
              <a:rPr lang="es-MX" sz="2800" dirty="0" smtClean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prioritization</a:t>
            </a:r>
            <a:r>
              <a:rPr lang="es-MX" sz="2800" dirty="0" smtClean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process</a:t>
            </a:r>
            <a:r>
              <a:rPr lang="es-MX" sz="2800" dirty="0" smtClean="0">
                <a:latin typeface="Calibri" panose="020F0502020204030204" pitchFamily="34" charset="0"/>
              </a:rPr>
              <a:t> and </a:t>
            </a:r>
            <a:r>
              <a:rPr lang="es-MX" sz="2800" dirty="0" err="1" smtClean="0">
                <a:latin typeface="Calibri" panose="020F0502020204030204" pitchFamily="34" charset="0"/>
              </a:rPr>
              <a:t>conservation</a:t>
            </a:r>
            <a:r>
              <a:rPr lang="es-MX" sz="2800" dirty="0"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latin typeface="Calibri" panose="020F0502020204030204" pitchFamily="34" charset="0"/>
              </a:rPr>
              <a:t>strategy</a:t>
            </a:r>
            <a:r>
              <a:rPr lang="es-MX" sz="2800" dirty="0" smtClean="0">
                <a:latin typeface="Calibri" panose="020F0502020204030204" pitchFamily="34" charset="0"/>
              </a:rPr>
              <a:t>.</a:t>
            </a:r>
            <a:endParaRPr lang="es-MX" sz="2800" dirty="0">
              <a:latin typeface="Calibri" panose="020F05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30795" y="6493071"/>
            <a:ext cx="46698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http://www.iucnredlist.org/</a:t>
            </a:r>
          </a:p>
        </p:txBody>
      </p:sp>
    </p:spTree>
    <p:extLst>
      <p:ext uri="{BB962C8B-B14F-4D97-AF65-F5344CB8AC3E}">
        <p14:creationId xmlns:p14="http://schemas.microsoft.com/office/powerpoint/2010/main" val="33588941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 bwMode="auto">
          <a:xfrm>
            <a:off x="606424" y="236534"/>
            <a:ext cx="7254876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IV. </a:t>
            </a:r>
            <a:r>
              <a:rPr lang="es-MX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Impacts</a:t>
            </a:r>
            <a:r>
              <a:rPr lang="es-MX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s-MX" b="1" dirty="0">
                <a:solidFill>
                  <a:schemeClr val="accent2"/>
                </a:solidFill>
                <a:latin typeface="Calibri" panose="020F0502020204030204" pitchFamily="34" charset="0"/>
              </a:rPr>
              <a:t>of </a:t>
            </a:r>
            <a:r>
              <a:rPr lang="es-MX" b="1" dirty="0" err="1">
                <a:solidFill>
                  <a:schemeClr val="accent2"/>
                </a:solidFill>
                <a:latin typeface="Calibri" panose="020F0502020204030204" pitchFamily="34" charset="0"/>
              </a:rPr>
              <a:t>Climate</a:t>
            </a:r>
            <a:r>
              <a:rPr lang="es-MX" b="1" dirty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s-MX" b="1" dirty="0" err="1">
                <a:solidFill>
                  <a:schemeClr val="accent2"/>
                </a:solidFill>
                <a:latin typeface="Calibri" panose="020F0502020204030204" pitchFamily="34" charset="0"/>
              </a:rPr>
              <a:t>Change</a:t>
            </a:r>
            <a:endParaRPr lang="es-MX" b="1" dirty="0" smtClean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969959"/>
            <a:ext cx="7604125" cy="244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Analyze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impact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climate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change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effects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on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current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and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future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potential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distribution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patterns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and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diversity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priority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CWR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taxa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under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several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scenarios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climate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change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(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PCR2.6, RCP4.5, PCR6.0, RCP8.5)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6389" r="2531"/>
          <a:stretch/>
        </p:blipFill>
        <p:spPr>
          <a:xfrm>
            <a:off x="2301068" y="3413121"/>
            <a:ext cx="5303057" cy="312091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456775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 bwMode="auto">
          <a:xfrm>
            <a:off x="606424" y="236534"/>
            <a:ext cx="7254876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V. </a:t>
            </a:r>
            <a:r>
              <a:rPr lang="es-MX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Predictive</a:t>
            </a:r>
            <a:r>
              <a:rPr lang="es-MX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es-MX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Characterization</a:t>
            </a:r>
            <a:endParaRPr lang="es-MX" b="1" dirty="0" smtClean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61639" y="1296537"/>
            <a:ext cx="7385571" cy="506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To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identify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accessions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or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populations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that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are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likely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to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present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adaptive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traits</a:t>
            </a:r>
            <a:endParaRPr lang="es-MX" sz="28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lvl="1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Ecogeographical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Filtering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Method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Analyze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relationship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between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eco-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geographic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variables (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bioclimatic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edaphic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or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geophisical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)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associated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to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traits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of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interest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and </a:t>
            </a:r>
            <a:r>
              <a:rPr lang="es-MX" sz="2800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es-MX" sz="28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geographic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distribution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es-MX" sz="280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es-MX" sz="28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CWR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1" r="5947" b="53529"/>
          <a:stretch/>
        </p:blipFill>
        <p:spPr bwMode="auto">
          <a:xfrm>
            <a:off x="5765376" y="4459036"/>
            <a:ext cx="3023516" cy="209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4153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 bwMode="auto">
          <a:xfrm>
            <a:off x="606424" y="236534"/>
            <a:ext cx="7254876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Conclusions</a:t>
            </a:r>
            <a:endParaRPr lang="es-MX" b="1" dirty="0" smtClean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2707" y="1271650"/>
            <a:ext cx="7025246" cy="5158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anose="020F0502020204030204" pitchFamily="34" charset="0"/>
              </a:rPr>
              <a:t>Priority sites will be identified throughout the country for to ensure the complementary </a:t>
            </a:r>
            <a:r>
              <a:rPr lang="en-US" sz="2800" i="1" dirty="0">
                <a:latin typeface="Calibri" panose="020F0502020204030204" pitchFamily="34" charset="0"/>
              </a:rPr>
              <a:t>in situ </a:t>
            </a:r>
            <a:r>
              <a:rPr lang="en-US" sz="2800" dirty="0">
                <a:latin typeface="Calibri" panose="020F0502020204030204" pitchFamily="34" charset="0"/>
              </a:rPr>
              <a:t>and </a:t>
            </a:r>
            <a:r>
              <a:rPr lang="en-US" sz="2800" i="1" dirty="0">
                <a:latin typeface="Calibri" panose="020F0502020204030204" pitchFamily="34" charset="0"/>
              </a:rPr>
              <a:t>ex situ </a:t>
            </a:r>
            <a:r>
              <a:rPr lang="en-US" sz="2800" dirty="0">
                <a:latin typeface="Calibri" panose="020F0502020204030204" pitchFamily="34" charset="0"/>
              </a:rPr>
              <a:t>conservation of priority </a:t>
            </a:r>
            <a:r>
              <a:rPr lang="en-US" sz="2800" dirty="0" smtClean="0">
                <a:latin typeface="Calibri" panose="020F0502020204030204" pitchFamily="34" charset="0"/>
              </a:rPr>
              <a:t>CWR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Calibri" panose="020F0502020204030204" pitchFamily="34" charset="0"/>
              </a:rPr>
              <a:t>CWR </a:t>
            </a:r>
            <a:r>
              <a:rPr lang="en-US" sz="2800" dirty="0">
                <a:latin typeface="Calibri" panose="020F0502020204030204" pitchFamily="34" charset="0"/>
              </a:rPr>
              <a:t>accessions will be selected for their potential utilization in crop </a:t>
            </a:r>
            <a:r>
              <a:rPr lang="en-US" sz="2800" dirty="0" smtClean="0">
                <a:latin typeface="Calibri" panose="020F0502020204030204" pitchFamily="34" charset="0"/>
              </a:rPr>
              <a:t>breeding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Calibri" panose="020F0502020204030204" pitchFamily="34" charset="0"/>
              </a:rPr>
              <a:t>The national CWR </a:t>
            </a:r>
            <a:r>
              <a:rPr lang="en-US" sz="2800" dirty="0">
                <a:latin typeface="Calibri" panose="020F0502020204030204" pitchFamily="34" charset="0"/>
              </a:rPr>
              <a:t>conservation strategy will help establish </a:t>
            </a:r>
            <a:r>
              <a:rPr lang="en-US" sz="2800" dirty="0" smtClean="0">
                <a:latin typeface="Calibri" panose="020F0502020204030204" pitchFamily="34" charset="0"/>
              </a:rPr>
              <a:t>a systematic long term conservation of these genetic resources</a:t>
            </a:r>
            <a:endParaRPr lang="en-US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7247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 bwMode="auto">
          <a:xfrm>
            <a:off x="659515" y="1856973"/>
            <a:ext cx="3625454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es-MX" b="1" dirty="0" err="1" smtClean="0">
                <a:solidFill>
                  <a:schemeClr val="accent2"/>
                </a:solidFill>
              </a:rPr>
              <a:t>Thank</a:t>
            </a:r>
            <a:r>
              <a:rPr lang="es-MX" b="1" dirty="0" smtClean="0">
                <a:solidFill>
                  <a:schemeClr val="accent2"/>
                </a:solidFill>
              </a:rPr>
              <a:t> </a:t>
            </a:r>
            <a:r>
              <a:rPr lang="es-MX" b="1" dirty="0" err="1" smtClean="0">
                <a:solidFill>
                  <a:schemeClr val="accent2"/>
                </a:solidFill>
              </a:rPr>
              <a:t>you</a:t>
            </a:r>
            <a:r>
              <a:rPr lang="es-MX" b="1" dirty="0" smtClean="0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99229" y="4348260"/>
            <a:ext cx="79445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Aremi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R. Contreras </a:t>
            </a: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Toledo, arc382@bham.ac.uk</a:t>
            </a:r>
            <a:endParaRPr lang="es-MX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Moisés A. Cortés Cruz,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National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Genetic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Resources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Center (CNRG-INIFAP),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Mexico</a:t>
            </a:r>
            <a:endParaRPr lang="es-MX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Denise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Costich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Maize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Germplasm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Bank, CIMMYT,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Mexico</a:t>
            </a:r>
            <a:endParaRPr lang="es-MX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Ma. de Lourdes Rico Arce, Royal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Botanic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Gardens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Kew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, UK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Joana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Magos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Brehm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University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of Birmingham, UK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Nigel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Maxted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University</a:t>
            </a:r>
            <a:r>
              <a:rPr lang="es-MX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es-MX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Birmingham,UK</a:t>
            </a:r>
            <a:endParaRPr lang="es-MX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030" name="Picture 6" descr="https://scontent.xx.fbcdn.net/v/t1.0-9/1779160_10152750387294197_3742102600613088442_n.jpg?oh=4f6532c5075095c4bacadcb7e7c0a6e3&amp;oe=57D884B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245" y="529418"/>
            <a:ext cx="4518049" cy="338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10"/>
          <p:cNvSpPr/>
          <p:nvPr/>
        </p:nvSpPr>
        <p:spPr>
          <a:xfrm>
            <a:off x="3514245" y="3656344"/>
            <a:ext cx="241362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5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Photos</a:t>
            </a:r>
            <a:r>
              <a:rPr lang="es-MX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s-MX" sz="105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by</a:t>
            </a:r>
            <a:r>
              <a:rPr lang="es-MX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s-MX" sz="105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Hernandez</a:t>
            </a:r>
            <a:r>
              <a:rPr lang="es-MX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 G. C. del A.</a:t>
            </a:r>
            <a:endParaRPr lang="es-MX" sz="105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1017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18675</TotalTime>
  <Words>834</Words>
  <Application>Microsoft Office PowerPoint</Application>
  <PresentationFormat>Presentación en pantalla (4:3)</PresentationFormat>
  <Paragraphs>115</Paragraphs>
  <Slides>16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Wingdings</vt:lpstr>
      <vt:lpstr>Wingdings 3</vt:lpstr>
      <vt:lpstr>Faceta</vt:lpstr>
      <vt:lpstr>Development of a Crop Wild Relative Conservation Strategy for Mexico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Selection of ecogeographic variables for the species distribution modeling</dc:title>
  <dc:creator>Toshiba-User</dc:creator>
  <cp:lastModifiedBy>princess_are@hotmail.com</cp:lastModifiedBy>
  <cp:revision>1100</cp:revision>
  <cp:lastPrinted>2015-11-24T19:29:04Z</cp:lastPrinted>
  <dcterms:created xsi:type="dcterms:W3CDTF">2015-02-28T22:16:37Z</dcterms:created>
  <dcterms:modified xsi:type="dcterms:W3CDTF">2016-06-01T22:26:47Z</dcterms:modified>
</cp:coreProperties>
</file>