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2" r:id="rId3"/>
    <p:sldId id="271" r:id="rId4"/>
    <p:sldId id="273" r:id="rId5"/>
    <p:sldId id="258" r:id="rId6"/>
    <p:sldId id="274" r:id="rId7"/>
    <p:sldId id="259" r:id="rId8"/>
    <p:sldId id="269" r:id="rId9"/>
    <p:sldId id="260" r:id="rId10"/>
    <p:sldId id="262" r:id="rId11"/>
    <p:sldId id="270" r:id="rId12"/>
    <p:sldId id="261" r:id="rId13"/>
    <p:sldId id="263" r:id="rId14"/>
    <p:sldId id="264" r:id="rId15"/>
    <p:sldId id="275" r:id="rId16"/>
    <p:sldId id="276" r:id="rId17"/>
    <p:sldId id="265" r:id="rId18"/>
    <p:sldId id="266" r:id="rId19"/>
    <p:sldId id="267" r:id="rId20"/>
    <p:sldId id="278" r:id="rId21"/>
    <p:sldId id="268" r:id="rId22"/>
    <p:sldId id="277" r:id="rId23"/>
    <p:sldId id="257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F8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73" d="100"/>
          <a:sy n="73" d="100"/>
        </p:scale>
        <p:origin x="-130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0693C5-332C-4A3E-827F-EC7E209DE89A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D804F70-5C0C-46FC-8A9C-A4414A4DCA22}">
      <dgm:prSet phldrT="[Text]"/>
      <dgm:spPr/>
      <dgm:t>
        <a:bodyPr/>
        <a:lstStyle/>
        <a:p>
          <a:r>
            <a:rPr lang="en-GB" dirty="0" smtClean="0"/>
            <a:t>Select target CWR and geographical area</a:t>
          </a:r>
          <a:endParaRPr lang="en-GB" dirty="0"/>
        </a:p>
      </dgm:t>
    </dgm:pt>
    <dgm:pt modelId="{5B039799-7C2C-4C31-805E-CD72454168C7}" type="parTrans" cxnId="{74DDFB1A-D75F-4C43-94F1-4B8FBB5846A7}">
      <dgm:prSet/>
      <dgm:spPr/>
      <dgm:t>
        <a:bodyPr/>
        <a:lstStyle/>
        <a:p>
          <a:endParaRPr lang="en-GB"/>
        </a:p>
      </dgm:t>
    </dgm:pt>
    <dgm:pt modelId="{AEB5237F-DCCA-4921-92E7-FA2F3D2D9A45}" type="sibTrans" cxnId="{74DDFB1A-D75F-4C43-94F1-4B8FBB5846A7}">
      <dgm:prSet/>
      <dgm:spPr/>
      <dgm:t>
        <a:bodyPr/>
        <a:lstStyle/>
        <a:p>
          <a:endParaRPr lang="en-GB"/>
        </a:p>
      </dgm:t>
    </dgm:pt>
    <dgm:pt modelId="{61DA4028-D250-4D6C-B93F-91BEA2EBE3D6}">
      <dgm:prSet phldrT="[Text]"/>
      <dgm:spPr/>
      <dgm:t>
        <a:bodyPr/>
        <a:lstStyle/>
        <a:p>
          <a:r>
            <a:rPr lang="en-GB" dirty="0" smtClean="0"/>
            <a:t>Gather and edit occurrence data</a:t>
          </a:r>
          <a:endParaRPr lang="en-GB" dirty="0"/>
        </a:p>
      </dgm:t>
    </dgm:pt>
    <dgm:pt modelId="{7CEFC99E-86D0-4DE8-8C59-E35B8D00C219}" type="parTrans" cxnId="{179C0F3A-D185-44F0-BE76-45BFC3EBDF14}">
      <dgm:prSet/>
      <dgm:spPr/>
      <dgm:t>
        <a:bodyPr/>
        <a:lstStyle/>
        <a:p>
          <a:endParaRPr lang="en-GB"/>
        </a:p>
      </dgm:t>
    </dgm:pt>
    <dgm:pt modelId="{56E8D07D-EE09-4183-B300-7F36FC9FDACA}" type="sibTrans" cxnId="{179C0F3A-D185-44F0-BE76-45BFC3EBDF14}">
      <dgm:prSet/>
      <dgm:spPr/>
      <dgm:t>
        <a:bodyPr/>
        <a:lstStyle/>
        <a:p>
          <a:endParaRPr lang="en-GB"/>
        </a:p>
      </dgm:t>
    </dgm:pt>
    <dgm:pt modelId="{4EFA039A-6905-42D5-9941-342C6211310D}">
      <dgm:prSet phldrT="[Text]"/>
      <dgm:spPr/>
      <dgm:t>
        <a:bodyPr/>
        <a:lstStyle/>
        <a:p>
          <a:r>
            <a:rPr lang="en-GB" dirty="0" smtClean="0"/>
            <a:t>Species distribution modelling (SDM)</a:t>
          </a:r>
          <a:endParaRPr lang="en-GB" dirty="0"/>
        </a:p>
      </dgm:t>
    </dgm:pt>
    <dgm:pt modelId="{401D275D-5ECE-47DF-BD57-4210611F8043}" type="parTrans" cxnId="{F760D3C8-797F-4868-9474-BC9D93370376}">
      <dgm:prSet/>
      <dgm:spPr/>
      <dgm:t>
        <a:bodyPr/>
        <a:lstStyle/>
        <a:p>
          <a:endParaRPr lang="en-GB"/>
        </a:p>
      </dgm:t>
    </dgm:pt>
    <dgm:pt modelId="{694B7E71-22DF-4930-BBE3-B30EC6A18239}" type="sibTrans" cxnId="{F760D3C8-797F-4868-9474-BC9D93370376}">
      <dgm:prSet/>
      <dgm:spPr/>
      <dgm:t>
        <a:bodyPr/>
        <a:lstStyle/>
        <a:p>
          <a:endParaRPr lang="en-GB"/>
        </a:p>
      </dgm:t>
    </dgm:pt>
    <dgm:pt modelId="{639DE1A2-D257-4352-A190-C54716E1661E}">
      <dgm:prSet phldrT="[Text]"/>
      <dgm:spPr/>
      <dgm:t>
        <a:bodyPr/>
        <a:lstStyle/>
        <a:p>
          <a:r>
            <a:rPr lang="en-GB" dirty="0" smtClean="0"/>
            <a:t>Genetic diversity assessment</a:t>
          </a:r>
          <a:endParaRPr lang="en-GB" dirty="0"/>
        </a:p>
      </dgm:t>
    </dgm:pt>
    <dgm:pt modelId="{2DD495CD-77FB-41A9-88D5-927CA87F716F}" type="parTrans" cxnId="{DC465054-87E8-432B-B8BA-7E4C0C1D3682}">
      <dgm:prSet/>
      <dgm:spPr/>
      <dgm:t>
        <a:bodyPr/>
        <a:lstStyle/>
        <a:p>
          <a:endParaRPr lang="en-GB"/>
        </a:p>
      </dgm:t>
    </dgm:pt>
    <dgm:pt modelId="{820874E8-DF30-404D-B8E8-D9940445624B}" type="sibTrans" cxnId="{DC465054-87E8-432B-B8BA-7E4C0C1D3682}">
      <dgm:prSet/>
      <dgm:spPr/>
      <dgm:t>
        <a:bodyPr/>
        <a:lstStyle/>
        <a:p>
          <a:endParaRPr lang="en-GB"/>
        </a:p>
      </dgm:t>
    </dgm:pt>
    <dgm:pt modelId="{2BBF6FE5-FE04-4C35-A535-C07EC63D7BFA}">
      <dgm:prSet/>
      <dgm:spPr/>
      <dgm:t>
        <a:bodyPr/>
        <a:lstStyle/>
        <a:p>
          <a:r>
            <a:rPr lang="en-GB" dirty="0" smtClean="0"/>
            <a:t>Identify gaps in PA network</a:t>
          </a:r>
          <a:endParaRPr lang="en-GB" dirty="0"/>
        </a:p>
      </dgm:t>
    </dgm:pt>
    <dgm:pt modelId="{8A7C2568-BA25-4AD7-8769-7239AFA6ECAE}" type="parTrans" cxnId="{734BE2FC-C003-44CB-A66C-A48DBB344809}">
      <dgm:prSet/>
      <dgm:spPr/>
      <dgm:t>
        <a:bodyPr/>
        <a:lstStyle/>
        <a:p>
          <a:endParaRPr lang="en-GB"/>
        </a:p>
      </dgm:t>
    </dgm:pt>
    <dgm:pt modelId="{4E062D9E-C505-425A-8415-8C3E1B6BC60B}" type="sibTrans" cxnId="{734BE2FC-C003-44CB-A66C-A48DBB344809}">
      <dgm:prSet/>
      <dgm:spPr/>
      <dgm:t>
        <a:bodyPr/>
        <a:lstStyle/>
        <a:p>
          <a:endParaRPr lang="en-GB"/>
        </a:p>
      </dgm:t>
    </dgm:pt>
    <dgm:pt modelId="{F02F1D8B-59D7-42CA-AE7B-A76A930CE762}">
      <dgm:prSet/>
      <dgm:spPr/>
      <dgm:t>
        <a:bodyPr/>
        <a:lstStyle/>
        <a:p>
          <a:r>
            <a:rPr lang="en-GB" dirty="0" smtClean="0"/>
            <a:t>Reserve planning and site prioritisation</a:t>
          </a:r>
          <a:endParaRPr lang="en-GB" dirty="0"/>
        </a:p>
      </dgm:t>
    </dgm:pt>
    <dgm:pt modelId="{5F50F478-0608-4894-BA8F-2294FD44DC56}" type="parTrans" cxnId="{E457974F-E85E-4776-907D-D3C4CCC299B5}">
      <dgm:prSet/>
      <dgm:spPr/>
      <dgm:t>
        <a:bodyPr/>
        <a:lstStyle/>
        <a:p>
          <a:endParaRPr lang="en-GB"/>
        </a:p>
      </dgm:t>
    </dgm:pt>
    <dgm:pt modelId="{BAEB04F4-F6D8-4C0A-8175-01907456FCC7}" type="sibTrans" cxnId="{E457974F-E85E-4776-907D-D3C4CCC299B5}">
      <dgm:prSet/>
      <dgm:spPr/>
      <dgm:t>
        <a:bodyPr/>
        <a:lstStyle/>
        <a:p>
          <a:endParaRPr lang="en-GB"/>
        </a:p>
      </dgm:t>
    </dgm:pt>
    <dgm:pt modelId="{43BF5230-4200-41AA-9834-178FAD8951FA}" type="pres">
      <dgm:prSet presAssocID="{FE0693C5-332C-4A3E-827F-EC7E209DE89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0013793-5BA3-4B5B-9D4B-738A5DCD7568}" type="pres">
      <dgm:prSet presAssocID="{8D804F70-5C0C-46FC-8A9C-A4414A4DCA2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5BE8BAB-C074-4190-9421-A8E78821680C}" type="pres">
      <dgm:prSet presAssocID="{AEB5237F-DCCA-4921-92E7-FA2F3D2D9A45}" presName="sibTrans" presStyleLbl="sibTrans2D1" presStyleIdx="0" presStyleCnt="5"/>
      <dgm:spPr/>
      <dgm:t>
        <a:bodyPr/>
        <a:lstStyle/>
        <a:p>
          <a:endParaRPr lang="en-GB"/>
        </a:p>
      </dgm:t>
    </dgm:pt>
    <dgm:pt modelId="{1EF4B725-4A99-4DF0-A044-1F42CE3AC560}" type="pres">
      <dgm:prSet presAssocID="{AEB5237F-DCCA-4921-92E7-FA2F3D2D9A45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F22BBB21-FEBB-4086-B911-6B3F1A9C25B5}" type="pres">
      <dgm:prSet presAssocID="{61DA4028-D250-4D6C-B93F-91BEA2EBE3D6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BA9E30F-CDA6-4CD6-8990-73EB6AD09529}" type="pres">
      <dgm:prSet presAssocID="{56E8D07D-EE09-4183-B300-7F36FC9FDACA}" presName="sibTrans" presStyleLbl="sibTrans2D1" presStyleIdx="1" presStyleCnt="5"/>
      <dgm:spPr/>
      <dgm:t>
        <a:bodyPr/>
        <a:lstStyle/>
        <a:p>
          <a:endParaRPr lang="en-GB"/>
        </a:p>
      </dgm:t>
    </dgm:pt>
    <dgm:pt modelId="{0FE8D178-9CFB-482C-AA21-DBB6C12C894E}" type="pres">
      <dgm:prSet presAssocID="{56E8D07D-EE09-4183-B300-7F36FC9FDACA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5CD1DF62-2C30-4605-BF29-450C4603BF39}" type="pres">
      <dgm:prSet presAssocID="{4EFA039A-6905-42D5-9941-342C6211310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68AEB9-F2FD-4144-B4CA-715C1F828920}" type="pres">
      <dgm:prSet presAssocID="{694B7E71-22DF-4930-BBE3-B30EC6A18239}" presName="sibTrans" presStyleLbl="sibTrans2D1" presStyleIdx="2" presStyleCnt="5"/>
      <dgm:spPr/>
      <dgm:t>
        <a:bodyPr/>
        <a:lstStyle/>
        <a:p>
          <a:endParaRPr lang="en-GB"/>
        </a:p>
      </dgm:t>
    </dgm:pt>
    <dgm:pt modelId="{31FB5816-B86A-4E08-8827-A62B663DF962}" type="pres">
      <dgm:prSet presAssocID="{694B7E71-22DF-4930-BBE3-B30EC6A18239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E192CB43-D548-43A9-B7CE-4507985E3840}" type="pres">
      <dgm:prSet presAssocID="{639DE1A2-D257-4352-A190-C54716E1661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490817D-708D-4A38-B37E-B6ED255AB90C}" type="pres">
      <dgm:prSet presAssocID="{820874E8-DF30-404D-B8E8-D9940445624B}" presName="sibTrans" presStyleLbl="sibTrans2D1" presStyleIdx="3" presStyleCnt="5"/>
      <dgm:spPr/>
      <dgm:t>
        <a:bodyPr/>
        <a:lstStyle/>
        <a:p>
          <a:endParaRPr lang="en-GB"/>
        </a:p>
      </dgm:t>
    </dgm:pt>
    <dgm:pt modelId="{0207597B-9F35-45F1-95B4-52DFE04C6FF5}" type="pres">
      <dgm:prSet presAssocID="{820874E8-DF30-404D-B8E8-D9940445624B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828E1A90-358C-4FB7-82D9-7EE08482599E}" type="pres">
      <dgm:prSet presAssocID="{2BBF6FE5-FE04-4C35-A535-C07EC63D7BF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25E7A4-7D16-4E50-BBC8-51D072E21268}" type="pres">
      <dgm:prSet presAssocID="{4E062D9E-C505-425A-8415-8C3E1B6BC60B}" presName="sibTrans" presStyleLbl="sibTrans2D1" presStyleIdx="4" presStyleCnt="5"/>
      <dgm:spPr/>
      <dgm:t>
        <a:bodyPr/>
        <a:lstStyle/>
        <a:p>
          <a:endParaRPr lang="en-GB"/>
        </a:p>
      </dgm:t>
    </dgm:pt>
    <dgm:pt modelId="{E56B1B2C-08AD-4DAC-9D5E-7B86301EFD61}" type="pres">
      <dgm:prSet presAssocID="{4E062D9E-C505-425A-8415-8C3E1B6BC60B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AC2F098B-E0F5-4881-9F5D-99017F62769A}" type="pres">
      <dgm:prSet presAssocID="{F02F1D8B-59D7-42CA-AE7B-A76A930CE76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08859BA-5E9A-46D6-BA6B-F5B0112868FF}" type="presOf" srcId="{820874E8-DF30-404D-B8E8-D9940445624B}" destId="{0207597B-9F35-45F1-95B4-52DFE04C6FF5}" srcOrd="1" destOrd="0" presId="urn:microsoft.com/office/officeart/2005/8/layout/process5"/>
    <dgm:cxn modelId="{ED571E15-1385-4D3B-80CF-56595A6166BE}" type="presOf" srcId="{639DE1A2-D257-4352-A190-C54716E1661E}" destId="{E192CB43-D548-43A9-B7CE-4507985E3840}" srcOrd="0" destOrd="0" presId="urn:microsoft.com/office/officeart/2005/8/layout/process5"/>
    <dgm:cxn modelId="{44E59F04-E985-4653-926C-CD6EFF78762A}" type="presOf" srcId="{F02F1D8B-59D7-42CA-AE7B-A76A930CE762}" destId="{AC2F098B-E0F5-4881-9F5D-99017F62769A}" srcOrd="0" destOrd="0" presId="urn:microsoft.com/office/officeart/2005/8/layout/process5"/>
    <dgm:cxn modelId="{FC7AF941-56E8-4222-8F49-60C9A4E27C0E}" type="presOf" srcId="{56E8D07D-EE09-4183-B300-7F36FC9FDACA}" destId="{0FE8D178-9CFB-482C-AA21-DBB6C12C894E}" srcOrd="1" destOrd="0" presId="urn:microsoft.com/office/officeart/2005/8/layout/process5"/>
    <dgm:cxn modelId="{4AEC9431-7394-4EC4-91EC-7B9FE30639F8}" type="presOf" srcId="{2BBF6FE5-FE04-4C35-A535-C07EC63D7BFA}" destId="{828E1A90-358C-4FB7-82D9-7EE08482599E}" srcOrd="0" destOrd="0" presId="urn:microsoft.com/office/officeart/2005/8/layout/process5"/>
    <dgm:cxn modelId="{631279CF-ED79-40D7-866C-E7F17345998D}" type="presOf" srcId="{4E062D9E-C505-425A-8415-8C3E1B6BC60B}" destId="{E56B1B2C-08AD-4DAC-9D5E-7B86301EFD61}" srcOrd="1" destOrd="0" presId="urn:microsoft.com/office/officeart/2005/8/layout/process5"/>
    <dgm:cxn modelId="{E457974F-E85E-4776-907D-D3C4CCC299B5}" srcId="{FE0693C5-332C-4A3E-827F-EC7E209DE89A}" destId="{F02F1D8B-59D7-42CA-AE7B-A76A930CE762}" srcOrd="5" destOrd="0" parTransId="{5F50F478-0608-4894-BA8F-2294FD44DC56}" sibTransId="{BAEB04F4-F6D8-4C0A-8175-01907456FCC7}"/>
    <dgm:cxn modelId="{5DE97B24-5E97-4445-9C16-1E977CC30106}" type="presOf" srcId="{61DA4028-D250-4D6C-B93F-91BEA2EBE3D6}" destId="{F22BBB21-FEBB-4086-B911-6B3F1A9C25B5}" srcOrd="0" destOrd="0" presId="urn:microsoft.com/office/officeart/2005/8/layout/process5"/>
    <dgm:cxn modelId="{38FDDE4F-21CC-4497-9783-CE646CFA1608}" type="presOf" srcId="{8D804F70-5C0C-46FC-8A9C-A4414A4DCA22}" destId="{D0013793-5BA3-4B5B-9D4B-738A5DCD7568}" srcOrd="0" destOrd="0" presId="urn:microsoft.com/office/officeart/2005/8/layout/process5"/>
    <dgm:cxn modelId="{0D1EDEC6-95E1-46CF-86CF-92C194C44C22}" type="presOf" srcId="{AEB5237F-DCCA-4921-92E7-FA2F3D2D9A45}" destId="{25BE8BAB-C074-4190-9421-A8E78821680C}" srcOrd="0" destOrd="0" presId="urn:microsoft.com/office/officeart/2005/8/layout/process5"/>
    <dgm:cxn modelId="{E609F429-178E-4559-B681-3048A316423B}" type="presOf" srcId="{FE0693C5-332C-4A3E-827F-EC7E209DE89A}" destId="{43BF5230-4200-41AA-9834-178FAD8951FA}" srcOrd="0" destOrd="0" presId="urn:microsoft.com/office/officeart/2005/8/layout/process5"/>
    <dgm:cxn modelId="{3F669A84-8713-49C5-AECA-48143A8E8E4F}" type="presOf" srcId="{694B7E71-22DF-4930-BBE3-B30EC6A18239}" destId="{31FB5816-B86A-4E08-8827-A62B663DF962}" srcOrd="1" destOrd="0" presId="urn:microsoft.com/office/officeart/2005/8/layout/process5"/>
    <dgm:cxn modelId="{609CB718-4CA5-4CE2-B069-1E15677625EA}" type="presOf" srcId="{AEB5237F-DCCA-4921-92E7-FA2F3D2D9A45}" destId="{1EF4B725-4A99-4DF0-A044-1F42CE3AC560}" srcOrd="1" destOrd="0" presId="urn:microsoft.com/office/officeart/2005/8/layout/process5"/>
    <dgm:cxn modelId="{15A0A4E8-E011-479E-8503-49B59EE9DA4B}" type="presOf" srcId="{4E062D9E-C505-425A-8415-8C3E1B6BC60B}" destId="{2425E7A4-7D16-4E50-BBC8-51D072E21268}" srcOrd="0" destOrd="0" presId="urn:microsoft.com/office/officeart/2005/8/layout/process5"/>
    <dgm:cxn modelId="{DEC58757-D895-4D7E-BEA3-C7371549F3A0}" type="presOf" srcId="{820874E8-DF30-404D-B8E8-D9940445624B}" destId="{F490817D-708D-4A38-B37E-B6ED255AB90C}" srcOrd="0" destOrd="0" presId="urn:microsoft.com/office/officeart/2005/8/layout/process5"/>
    <dgm:cxn modelId="{6D1F7A7B-BD12-4ADF-8B79-A5179739A3D6}" type="presOf" srcId="{694B7E71-22DF-4930-BBE3-B30EC6A18239}" destId="{D468AEB9-F2FD-4144-B4CA-715C1F828920}" srcOrd="0" destOrd="0" presId="urn:microsoft.com/office/officeart/2005/8/layout/process5"/>
    <dgm:cxn modelId="{42CCBD27-B842-4A01-AFD0-1BDE3BF666E6}" type="presOf" srcId="{56E8D07D-EE09-4183-B300-7F36FC9FDACA}" destId="{6BA9E30F-CDA6-4CD6-8990-73EB6AD09529}" srcOrd="0" destOrd="0" presId="urn:microsoft.com/office/officeart/2005/8/layout/process5"/>
    <dgm:cxn modelId="{F760D3C8-797F-4868-9474-BC9D93370376}" srcId="{FE0693C5-332C-4A3E-827F-EC7E209DE89A}" destId="{4EFA039A-6905-42D5-9941-342C6211310D}" srcOrd="2" destOrd="0" parTransId="{401D275D-5ECE-47DF-BD57-4210611F8043}" sibTransId="{694B7E71-22DF-4930-BBE3-B30EC6A18239}"/>
    <dgm:cxn modelId="{DC465054-87E8-432B-B8BA-7E4C0C1D3682}" srcId="{FE0693C5-332C-4A3E-827F-EC7E209DE89A}" destId="{639DE1A2-D257-4352-A190-C54716E1661E}" srcOrd="3" destOrd="0" parTransId="{2DD495CD-77FB-41A9-88D5-927CA87F716F}" sibTransId="{820874E8-DF30-404D-B8E8-D9940445624B}"/>
    <dgm:cxn modelId="{179C0F3A-D185-44F0-BE76-45BFC3EBDF14}" srcId="{FE0693C5-332C-4A3E-827F-EC7E209DE89A}" destId="{61DA4028-D250-4D6C-B93F-91BEA2EBE3D6}" srcOrd="1" destOrd="0" parTransId="{7CEFC99E-86D0-4DE8-8C59-E35B8D00C219}" sibTransId="{56E8D07D-EE09-4183-B300-7F36FC9FDACA}"/>
    <dgm:cxn modelId="{74DDFB1A-D75F-4C43-94F1-4B8FBB5846A7}" srcId="{FE0693C5-332C-4A3E-827F-EC7E209DE89A}" destId="{8D804F70-5C0C-46FC-8A9C-A4414A4DCA22}" srcOrd="0" destOrd="0" parTransId="{5B039799-7C2C-4C31-805E-CD72454168C7}" sibTransId="{AEB5237F-DCCA-4921-92E7-FA2F3D2D9A45}"/>
    <dgm:cxn modelId="{734BE2FC-C003-44CB-A66C-A48DBB344809}" srcId="{FE0693C5-332C-4A3E-827F-EC7E209DE89A}" destId="{2BBF6FE5-FE04-4C35-A535-C07EC63D7BFA}" srcOrd="4" destOrd="0" parTransId="{8A7C2568-BA25-4AD7-8769-7239AFA6ECAE}" sibTransId="{4E062D9E-C505-425A-8415-8C3E1B6BC60B}"/>
    <dgm:cxn modelId="{B1EBBE26-0F07-4505-A7F3-B5CB6CA2B9FA}" type="presOf" srcId="{4EFA039A-6905-42D5-9941-342C6211310D}" destId="{5CD1DF62-2C30-4605-BF29-450C4603BF39}" srcOrd="0" destOrd="0" presId="urn:microsoft.com/office/officeart/2005/8/layout/process5"/>
    <dgm:cxn modelId="{005481EA-5E2F-4614-B527-B07C1C37014F}" type="presParOf" srcId="{43BF5230-4200-41AA-9834-178FAD8951FA}" destId="{D0013793-5BA3-4B5B-9D4B-738A5DCD7568}" srcOrd="0" destOrd="0" presId="urn:microsoft.com/office/officeart/2005/8/layout/process5"/>
    <dgm:cxn modelId="{CCA4F8E4-7C93-4991-9D63-90B6CB247FE3}" type="presParOf" srcId="{43BF5230-4200-41AA-9834-178FAD8951FA}" destId="{25BE8BAB-C074-4190-9421-A8E78821680C}" srcOrd="1" destOrd="0" presId="urn:microsoft.com/office/officeart/2005/8/layout/process5"/>
    <dgm:cxn modelId="{521EF2EA-E549-4915-B898-28305D6D668B}" type="presParOf" srcId="{25BE8BAB-C074-4190-9421-A8E78821680C}" destId="{1EF4B725-4A99-4DF0-A044-1F42CE3AC560}" srcOrd="0" destOrd="0" presId="urn:microsoft.com/office/officeart/2005/8/layout/process5"/>
    <dgm:cxn modelId="{4E215DE2-5ED3-4484-81A0-1FBC22D0A18B}" type="presParOf" srcId="{43BF5230-4200-41AA-9834-178FAD8951FA}" destId="{F22BBB21-FEBB-4086-B911-6B3F1A9C25B5}" srcOrd="2" destOrd="0" presId="urn:microsoft.com/office/officeart/2005/8/layout/process5"/>
    <dgm:cxn modelId="{704F2A08-569E-4734-9740-F305ACC031DD}" type="presParOf" srcId="{43BF5230-4200-41AA-9834-178FAD8951FA}" destId="{6BA9E30F-CDA6-4CD6-8990-73EB6AD09529}" srcOrd="3" destOrd="0" presId="urn:microsoft.com/office/officeart/2005/8/layout/process5"/>
    <dgm:cxn modelId="{4672ADE8-D8DC-4CE8-A22B-7E1BF8F85112}" type="presParOf" srcId="{6BA9E30F-CDA6-4CD6-8990-73EB6AD09529}" destId="{0FE8D178-9CFB-482C-AA21-DBB6C12C894E}" srcOrd="0" destOrd="0" presId="urn:microsoft.com/office/officeart/2005/8/layout/process5"/>
    <dgm:cxn modelId="{5B847BBC-BB69-4AAB-BC25-2904D465DB75}" type="presParOf" srcId="{43BF5230-4200-41AA-9834-178FAD8951FA}" destId="{5CD1DF62-2C30-4605-BF29-450C4603BF39}" srcOrd="4" destOrd="0" presId="urn:microsoft.com/office/officeart/2005/8/layout/process5"/>
    <dgm:cxn modelId="{EA513EAE-18E7-4CF8-8F09-1F5BACED03AE}" type="presParOf" srcId="{43BF5230-4200-41AA-9834-178FAD8951FA}" destId="{D468AEB9-F2FD-4144-B4CA-715C1F828920}" srcOrd="5" destOrd="0" presId="urn:microsoft.com/office/officeart/2005/8/layout/process5"/>
    <dgm:cxn modelId="{21A3C4F7-6AF4-4CE8-BEE5-A7ADCA678EF4}" type="presParOf" srcId="{D468AEB9-F2FD-4144-B4CA-715C1F828920}" destId="{31FB5816-B86A-4E08-8827-A62B663DF962}" srcOrd="0" destOrd="0" presId="urn:microsoft.com/office/officeart/2005/8/layout/process5"/>
    <dgm:cxn modelId="{FE5CEC60-861E-464D-A645-B4ADC32064B6}" type="presParOf" srcId="{43BF5230-4200-41AA-9834-178FAD8951FA}" destId="{E192CB43-D548-43A9-B7CE-4507985E3840}" srcOrd="6" destOrd="0" presId="urn:microsoft.com/office/officeart/2005/8/layout/process5"/>
    <dgm:cxn modelId="{15FB47F0-A0EE-4FC4-8D29-ACE30357A599}" type="presParOf" srcId="{43BF5230-4200-41AA-9834-178FAD8951FA}" destId="{F490817D-708D-4A38-B37E-B6ED255AB90C}" srcOrd="7" destOrd="0" presId="urn:microsoft.com/office/officeart/2005/8/layout/process5"/>
    <dgm:cxn modelId="{E538BA5C-CC1E-4361-B269-E433A4552492}" type="presParOf" srcId="{F490817D-708D-4A38-B37E-B6ED255AB90C}" destId="{0207597B-9F35-45F1-95B4-52DFE04C6FF5}" srcOrd="0" destOrd="0" presId="urn:microsoft.com/office/officeart/2005/8/layout/process5"/>
    <dgm:cxn modelId="{6D332BFA-5703-4398-9AA3-4B8F03C30912}" type="presParOf" srcId="{43BF5230-4200-41AA-9834-178FAD8951FA}" destId="{828E1A90-358C-4FB7-82D9-7EE08482599E}" srcOrd="8" destOrd="0" presId="urn:microsoft.com/office/officeart/2005/8/layout/process5"/>
    <dgm:cxn modelId="{CAB3B7A1-7686-4522-9E9D-E977BA336A4E}" type="presParOf" srcId="{43BF5230-4200-41AA-9834-178FAD8951FA}" destId="{2425E7A4-7D16-4E50-BBC8-51D072E21268}" srcOrd="9" destOrd="0" presId="urn:microsoft.com/office/officeart/2005/8/layout/process5"/>
    <dgm:cxn modelId="{AAC68F25-6452-4C72-99C4-3D988F2A2580}" type="presParOf" srcId="{2425E7A4-7D16-4E50-BBC8-51D072E21268}" destId="{E56B1B2C-08AD-4DAC-9D5E-7B86301EFD61}" srcOrd="0" destOrd="0" presId="urn:microsoft.com/office/officeart/2005/8/layout/process5"/>
    <dgm:cxn modelId="{49BF5EEF-F28D-4CC9-A6CD-E39AE233BA43}" type="presParOf" srcId="{43BF5230-4200-41AA-9834-178FAD8951FA}" destId="{AC2F098B-E0F5-4881-9F5D-99017F62769A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605B04-0F08-481C-89B1-C1576997A522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5BF83FC-49C9-4445-B103-07E32E0D4723}">
      <dgm:prSet phldrT="[Text]"/>
      <dgm:spPr/>
      <dgm:t>
        <a:bodyPr/>
        <a:lstStyle/>
        <a:p>
          <a:r>
            <a:rPr lang="en-GB" dirty="0" smtClean="0"/>
            <a:t>Valid CWR models projected to each future scenario</a:t>
          </a:r>
          <a:endParaRPr lang="en-GB" dirty="0"/>
        </a:p>
      </dgm:t>
    </dgm:pt>
    <dgm:pt modelId="{84BAA40A-6B9E-43B2-BC44-44A39CB1E6CE}" type="parTrans" cxnId="{41FE8B8B-5CC2-43D7-BB50-19E319276C74}">
      <dgm:prSet/>
      <dgm:spPr/>
      <dgm:t>
        <a:bodyPr/>
        <a:lstStyle/>
        <a:p>
          <a:endParaRPr lang="en-GB"/>
        </a:p>
      </dgm:t>
    </dgm:pt>
    <dgm:pt modelId="{CB58E0F3-AAE8-4EB4-B053-153B027ED456}" type="sibTrans" cxnId="{41FE8B8B-5CC2-43D7-BB50-19E319276C74}">
      <dgm:prSet/>
      <dgm:spPr/>
      <dgm:t>
        <a:bodyPr/>
        <a:lstStyle/>
        <a:p>
          <a:endParaRPr lang="en-GB"/>
        </a:p>
      </dgm:t>
    </dgm:pt>
    <dgm:pt modelId="{C1C74B5D-9144-4E28-8C6D-E2D1127B4A06}">
      <dgm:prSet phldrT="[Text]"/>
      <dgm:spPr/>
      <dgm:t>
        <a:bodyPr/>
        <a:lstStyle/>
        <a:p>
          <a:r>
            <a:rPr lang="en-GB" dirty="0" smtClean="0"/>
            <a:t>Logistic outputs averaged to produce a mean </a:t>
          </a:r>
          <a:r>
            <a:rPr lang="en-GB" dirty="0" err="1" smtClean="0"/>
            <a:t>MaxEnt</a:t>
          </a:r>
          <a:r>
            <a:rPr lang="en-GB" dirty="0" smtClean="0"/>
            <a:t> future climate projection</a:t>
          </a:r>
          <a:endParaRPr lang="en-GB" dirty="0"/>
        </a:p>
      </dgm:t>
    </dgm:pt>
    <dgm:pt modelId="{49F8F3B7-81A6-43BB-A061-A7F5AAFBFF57}" type="parTrans" cxnId="{5EC7E37C-524F-4CD6-8EB7-63EF85F7C8EE}">
      <dgm:prSet/>
      <dgm:spPr/>
      <dgm:t>
        <a:bodyPr/>
        <a:lstStyle/>
        <a:p>
          <a:endParaRPr lang="en-GB"/>
        </a:p>
      </dgm:t>
    </dgm:pt>
    <dgm:pt modelId="{F5CE4E40-B57C-4BEE-BE55-4A114E96B7E1}" type="sibTrans" cxnId="{5EC7E37C-524F-4CD6-8EB7-63EF85F7C8EE}">
      <dgm:prSet/>
      <dgm:spPr/>
      <dgm:t>
        <a:bodyPr/>
        <a:lstStyle/>
        <a:p>
          <a:endParaRPr lang="en-GB"/>
        </a:p>
      </dgm:t>
    </dgm:pt>
    <dgm:pt modelId="{B3F53C94-D0F2-41B7-8D77-E226B13A40AD}">
      <dgm:prSet phldrT="[Text]"/>
      <dgm:spPr/>
      <dgm:t>
        <a:bodyPr/>
        <a:lstStyle/>
        <a:p>
          <a:r>
            <a:rPr lang="en-GB" dirty="0" smtClean="0"/>
            <a:t>Projections </a:t>
          </a:r>
          <a:r>
            <a:rPr lang="en-GB" dirty="0" err="1" smtClean="0"/>
            <a:t>thresholded</a:t>
          </a:r>
          <a:r>
            <a:rPr lang="en-GB" dirty="0" smtClean="0"/>
            <a:t> to produce presence/absence maps </a:t>
          </a:r>
          <a:endParaRPr lang="en-GB" dirty="0"/>
        </a:p>
      </dgm:t>
    </dgm:pt>
    <dgm:pt modelId="{CCD7C10A-0382-41D9-B534-17B92DFA5464}" type="parTrans" cxnId="{107B92F6-0343-4C9C-BD81-D236F453E4E6}">
      <dgm:prSet/>
      <dgm:spPr/>
      <dgm:t>
        <a:bodyPr/>
        <a:lstStyle/>
        <a:p>
          <a:endParaRPr lang="en-GB"/>
        </a:p>
      </dgm:t>
    </dgm:pt>
    <dgm:pt modelId="{2D36D086-788C-4589-8EE3-1FE628725122}" type="sibTrans" cxnId="{107B92F6-0343-4C9C-BD81-D236F453E4E6}">
      <dgm:prSet/>
      <dgm:spPr/>
      <dgm:t>
        <a:bodyPr/>
        <a:lstStyle/>
        <a:p>
          <a:endParaRPr lang="en-GB"/>
        </a:p>
      </dgm:t>
    </dgm:pt>
    <dgm:pt modelId="{04F249CC-3549-4FE1-870F-5D989C267D3B}">
      <dgm:prSet phldrT="[Text]"/>
      <dgm:spPr/>
      <dgm:t>
        <a:bodyPr/>
        <a:lstStyle/>
        <a:p>
          <a:endParaRPr lang="en-GB" dirty="0"/>
        </a:p>
      </dgm:t>
    </dgm:pt>
    <dgm:pt modelId="{377E16BD-AA14-4353-995B-0E4CC5112B41}" type="sibTrans" cxnId="{7CFA4F7E-2DA2-440A-B789-61A9E757F48D}">
      <dgm:prSet/>
      <dgm:spPr/>
      <dgm:t>
        <a:bodyPr/>
        <a:lstStyle/>
        <a:p>
          <a:endParaRPr lang="en-GB"/>
        </a:p>
      </dgm:t>
    </dgm:pt>
    <dgm:pt modelId="{47DE5F0D-2F40-4CD8-818D-BA8C5AB8A831}" type="parTrans" cxnId="{7CFA4F7E-2DA2-440A-B789-61A9E757F48D}">
      <dgm:prSet/>
      <dgm:spPr/>
      <dgm:t>
        <a:bodyPr/>
        <a:lstStyle/>
        <a:p>
          <a:endParaRPr lang="en-GB"/>
        </a:p>
      </dgm:t>
    </dgm:pt>
    <dgm:pt modelId="{BC37E727-7C69-4B94-9339-4BA1C07827DB}" type="pres">
      <dgm:prSet presAssocID="{24605B04-0F08-481C-89B1-C1576997A522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n-GB"/>
        </a:p>
      </dgm:t>
    </dgm:pt>
    <dgm:pt modelId="{2E74FF2C-8F3F-4D51-9086-A290F5DDBB0D}" type="pres">
      <dgm:prSet presAssocID="{24605B04-0F08-481C-89B1-C1576997A522}" presName="arrowNode" presStyleLbl="node1" presStyleIdx="0" presStyleCnt="1"/>
      <dgm:spPr/>
    </dgm:pt>
    <dgm:pt modelId="{BDFF217B-7E9E-4A63-B6E7-B3B12D18B3A0}" type="pres">
      <dgm:prSet presAssocID="{85BF83FC-49C9-4445-B103-07E32E0D4723}" presName="txNode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795126B-3BC5-46AC-90B4-673AE7EDEACD}" type="pres">
      <dgm:prSet presAssocID="{C1C74B5D-9144-4E28-8C6D-E2D1127B4A06}" presName="txNode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8F0801A-1E6B-4F2A-8474-E84D5AEB4819}" type="pres">
      <dgm:prSet presAssocID="{F5CE4E40-B57C-4BEE-BE55-4A114E96B7E1}" presName="dotNode2" presStyleCnt="0"/>
      <dgm:spPr/>
    </dgm:pt>
    <dgm:pt modelId="{126EB389-12F6-451E-B707-315A3402FE11}" type="pres">
      <dgm:prSet presAssocID="{F5CE4E40-B57C-4BEE-BE55-4A114E96B7E1}" presName="dotRepeatNode" presStyleLbl="fgShp" presStyleIdx="0" presStyleCnt="2"/>
      <dgm:spPr/>
      <dgm:t>
        <a:bodyPr/>
        <a:lstStyle/>
        <a:p>
          <a:endParaRPr lang="en-GB"/>
        </a:p>
      </dgm:t>
    </dgm:pt>
    <dgm:pt modelId="{8F4DF550-426B-44DB-B55F-ADA360985CBE}" type="pres">
      <dgm:prSet presAssocID="{B3F53C94-D0F2-41B7-8D77-E226B13A40AD}" presName="txNode3" presStyleLbl="revTx" presStyleIdx="2" presStyleCnt="4" custLinFactNeighborX="374" custLinFactNeighborY="197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BCEE83B-1968-4DD4-84B0-B0779724037F}" type="pres">
      <dgm:prSet presAssocID="{2D36D086-788C-4589-8EE3-1FE628725122}" presName="dotNode3" presStyleCnt="0"/>
      <dgm:spPr/>
    </dgm:pt>
    <dgm:pt modelId="{178D6711-CCEE-4EE6-8F51-EE43258B572E}" type="pres">
      <dgm:prSet presAssocID="{2D36D086-788C-4589-8EE3-1FE628725122}" presName="dotRepeatNode" presStyleLbl="fgShp" presStyleIdx="1" presStyleCnt="2"/>
      <dgm:spPr/>
      <dgm:t>
        <a:bodyPr/>
        <a:lstStyle/>
        <a:p>
          <a:endParaRPr lang="en-GB"/>
        </a:p>
      </dgm:t>
    </dgm:pt>
    <dgm:pt modelId="{A44E4E00-2D6A-48D4-8395-DD3D2BECEB30}" type="pres">
      <dgm:prSet presAssocID="{04F249CC-3549-4FE1-870F-5D989C267D3B}" presName="txNode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6C62EA8-C9EF-4CFD-847B-F3C57AFE97A5}" type="presOf" srcId="{2D36D086-788C-4589-8EE3-1FE628725122}" destId="{178D6711-CCEE-4EE6-8F51-EE43258B572E}" srcOrd="0" destOrd="0" presId="urn:microsoft.com/office/officeart/2009/3/layout/DescendingProcess"/>
    <dgm:cxn modelId="{2E6629A4-E315-4EE3-B5F9-30FD9EDCF097}" type="presOf" srcId="{C1C74B5D-9144-4E28-8C6D-E2D1127B4A06}" destId="{7795126B-3BC5-46AC-90B4-673AE7EDEACD}" srcOrd="0" destOrd="0" presId="urn:microsoft.com/office/officeart/2009/3/layout/DescendingProcess"/>
    <dgm:cxn modelId="{C1C34FA7-404C-4114-A4A9-2B31516B856D}" type="presOf" srcId="{04F249CC-3549-4FE1-870F-5D989C267D3B}" destId="{A44E4E00-2D6A-48D4-8395-DD3D2BECEB30}" srcOrd="0" destOrd="0" presId="urn:microsoft.com/office/officeart/2009/3/layout/DescendingProcess"/>
    <dgm:cxn modelId="{107B92F6-0343-4C9C-BD81-D236F453E4E6}" srcId="{24605B04-0F08-481C-89B1-C1576997A522}" destId="{B3F53C94-D0F2-41B7-8D77-E226B13A40AD}" srcOrd="2" destOrd="0" parTransId="{CCD7C10A-0382-41D9-B534-17B92DFA5464}" sibTransId="{2D36D086-788C-4589-8EE3-1FE628725122}"/>
    <dgm:cxn modelId="{87811E26-9A38-4E01-8C76-B02219262235}" type="presOf" srcId="{F5CE4E40-B57C-4BEE-BE55-4A114E96B7E1}" destId="{126EB389-12F6-451E-B707-315A3402FE11}" srcOrd="0" destOrd="0" presId="urn:microsoft.com/office/officeart/2009/3/layout/DescendingProcess"/>
    <dgm:cxn modelId="{5EC7E37C-524F-4CD6-8EB7-63EF85F7C8EE}" srcId="{24605B04-0F08-481C-89B1-C1576997A522}" destId="{C1C74B5D-9144-4E28-8C6D-E2D1127B4A06}" srcOrd="1" destOrd="0" parTransId="{49F8F3B7-81A6-43BB-A061-A7F5AAFBFF57}" sibTransId="{F5CE4E40-B57C-4BEE-BE55-4A114E96B7E1}"/>
    <dgm:cxn modelId="{16A7136C-7957-43C9-AD4E-D29E17B62244}" type="presOf" srcId="{85BF83FC-49C9-4445-B103-07E32E0D4723}" destId="{BDFF217B-7E9E-4A63-B6E7-B3B12D18B3A0}" srcOrd="0" destOrd="0" presId="urn:microsoft.com/office/officeart/2009/3/layout/DescendingProcess"/>
    <dgm:cxn modelId="{41FE8B8B-5CC2-43D7-BB50-19E319276C74}" srcId="{24605B04-0F08-481C-89B1-C1576997A522}" destId="{85BF83FC-49C9-4445-B103-07E32E0D4723}" srcOrd="0" destOrd="0" parTransId="{84BAA40A-6B9E-43B2-BC44-44A39CB1E6CE}" sibTransId="{CB58E0F3-AAE8-4EB4-B053-153B027ED456}"/>
    <dgm:cxn modelId="{6E2026C6-29F0-4A17-9508-AD80BFC04105}" type="presOf" srcId="{24605B04-0F08-481C-89B1-C1576997A522}" destId="{BC37E727-7C69-4B94-9339-4BA1C07827DB}" srcOrd="0" destOrd="0" presId="urn:microsoft.com/office/officeart/2009/3/layout/DescendingProcess"/>
    <dgm:cxn modelId="{192FFA94-05FB-459E-95EB-FA3BFC0499E9}" type="presOf" srcId="{B3F53C94-D0F2-41B7-8D77-E226B13A40AD}" destId="{8F4DF550-426B-44DB-B55F-ADA360985CBE}" srcOrd="0" destOrd="0" presId="urn:microsoft.com/office/officeart/2009/3/layout/DescendingProcess"/>
    <dgm:cxn modelId="{7CFA4F7E-2DA2-440A-B789-61A9E757F48D}" srcId="{24605B04-0F08-481C-89B1-C1576997A522}" destId="{04F249CC-3549-4FE1-870F-5D989C267D3B}" srcOrd="3" destOrd="0" parTransId="{47DE5F0D-2F40-4CD8-818D-BA8C5AB8A831}" sibTransId="{377E16BD-AA14-4353-995B-0E4CC5112B41}"/>
    <dgm:cxn modelId="{9674C3B8-7206-424C-8E9D-DC6AC0AC935F}" type="presParOf" srcId="{BC37E727-7C69-4B94-9339-4BA1C07827DB}" destId="{2E74FF2C-8F3F-4D51-9086-A290F5DDBB0D}" srcOrd="0" destOrd="0" presId="urn:microsoft.com/office/officeart/2009/3/layout/DescendingProcess"/>
    <dgm:cxn modelId="{69834952-7D37-4F41-A810-F572CF47F4EF}" type="presParOf" srcId="{BC37E727-7C69-4B94-9339-4BA1C07827DB}" destId="{BDFF217B-7E9E-4A63-B6E7-B3B12D18B3A0}" srcOrd="1" destOrd="0" presId="urn:microsoft.com/office/officeart/2009/3/layout/DescendingProcess"/>
    <dgm:cxn modelId="{795E433B-C9B1-463C-853E-6AC48F7B73ED}" type="presParOf" srcId="{BC37E727-7C69-4B94-9339-4BA1C07827DB}" destId="{7795126B-3BC5-46AC-90B4-673AE7EDEACD}" srcOrd="2" destOrd="0" presId="urn:microsoft.com/office/officeart/2009/3/layout/DescendingProcess"/>
    <dgm:cxn modelId="{9CF1E408-C1AE-4DCB-A769-3B4C864A0100}" type="presParOf" srcId="{BC37E727-7C69-4B94-9339-4BA1C07827DB}" destId="{68F0801A-1E6B-4F2A-8474-E84D5AEB4819}" srcOrd="3" destOrd="0" presId="urn:microsoft.com/office/officeart/2009/3/layout/DescendingProcess"/>
    <dgm:cxn modelId="{40AABD4B-4EFF-43F2-9522-60D12D483FCE}" type="presParOf" srcId="{68F0801A-1E6B-4F2A-8474-E84D5AEB4819}" destId="{126EB389-12F6-451E-B707-315A3402FE11}" srcOrd="0" destOrd="0" presId="urn:microsoft.com/office/officeart/2009/3/layout/DescendingProcess"/>
    <dgm:cxn modelId="{BA6552CB-2E2A-4576-AD3A-90AEB53D2F1C}" type="presParOf" srcId="{BC37E727-7C69-4B94-9339-4BA1C07827DB}" destId="{8F4DF550-426B-44DB-B55F-ADA360985CBE}" srcOrd="4" destOrd="0" presId="urn:microsoft.com/office/officeart/2009/3/layout/DescendingProcess"/>
    <dgm:cxn modelId="{A57ED73E-E7C3-454F-A746-60D1D787E571}" type="presParOf" srcId="{BC37E727-7C69-4B94-9339-4BA1C07827DB}" destId="{ABCEE83B-1968-4DD4-84B0-B0779724037F}" srcOrd="5" destOrd="0" presId="urn:microsoft.com/office/officeart/2009/3/layout/DescendingProcess"/>
    <dgm:cxn modelId="{E0F9C891-02D6-47C1-8B4F-05B3071457DD}" type="presParOf" srcId="{ABCEE83B-1968-4DD4-84B0-B0779724037F}" destId="{178D6711-CCEE-4EE6-8F51-EE43258B572E}" srcOrd="0" destOrd="0" presId="urn:microsoft.com/office/officeart/2009/3/layout/DescendingProcess"/>
    <dgm:cxn modelId="{554C4250-CEC3-4541-9882-136B1CF345FA}" type="presParOf" srcId="{BC37E727-7C69-4B94-9339-4BA1C07827DB}" destId="{A44E4E00-2D6A-48D4-8395-DD3D2BECEB30}" srcOrd="6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0693C5-332C-4A3E-827F-EC7E209DE89A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D804F70-5C0C-46FC-8A9C-A4414A4DCA22}">
      <dgm:prSet phldrT="[Text]"/>
      <dgm:spPr/>
      <dgm:t>
        <a:bodyPr/>
        <a:lstStyle/>
        <a:p>
          <a:r>
            <a:rPr lang="en-GB" dirty="0" smtClean="0"/>
            <a:t>Select target CWR and geographical area</a:t>
          </a:r>
          <a:endParaRPr lang="en-GB" dirty="0"/>
        </a:p>
      </dgm:t>
    </dgm:pt>
    <dgm:pt modelId="{5B039799-7C2C-4C31-805E-CD72454168C7}" type="parTrans" cxnId="{74DDFB1A-D75F-4C43-94F1-4B8FBB5846A7}">
      <dgm:prSet/>
      <dgm:spPr/>
      <dgm:t>
        <a:bodyPr/>
        <a:lstStyle/>
        <a:p>
          <a:endParaRPr lang="en-GB"/>
        </a:p>
      </dgm:t>
    </dgm:pt>
    <dgm:pt modelId="{AEB5237F-DCCA-4921-92E7-FA2F3D2D9A45}" type="sibTrans" cxnId="{74DDFB1A-D75F-4C43-94F1-4B8FBB5846A7}">
      <dgm:prSet/>
      <dgm:spPr/>
      <dgm:t>
        <a:bodyPr/>
        <a:lstStyle/>
        <a:p>
          <a:endParaRPr lang="en-GB"/>
        </a:p>
      </dgm:t>
    </dgm:pt>
    <dgm:pt modelId="{61DA4028-D250-4D6C-B93F-91BEA2EBE3D6}">
      <dgm:prSet phldrT="[Text]"/>
      <dgm:spPr/>
      <dgm:t>
        <a:bodyPr/>
        <a:lstStyle/>
        <a:p>
          <a:r>
            <a:rPr lang="en-GB" dirty="0" smtClean="0"/>
            <a:t>Gather and edit occurrence data</a:t>
          </a:r>
          <a:endParaRPr lang="en-GB" dirty="0"/>
        </a:p>
      </dgm:t>
    </dgm:pt>
    <dgm:pt modelId="{7CEFC99E-86D0-4DE8-8C59-E35B8D00C219}" type="parTrans" cxnId="{179C0F3A-D185-44F0-BE76-45BFC3EBDF14}">
      <dgm:prSet/>
      <dgm:spPr/>
      <dgm:t>
        <a:bodyPr/>
        <a:lstStyle/>
        <a:p>
          <a:endParaRPr lang="en-GB"/>
        </a:p>
      </dgm:t>
    </dgm:pt>
    <dgm:pt modelId="{56E8D07D-EE09-4183-B300-7F36FC9FDACA}" type="sibTrans" cxnId="{179C0F3A-D185-44F0-BE76-45BFC3EBDF14}">
      <dgm:prSet/>
      <dgm:spPr/>
      <dgm:t>
        <a:bodyPr/>
        <a:lstStyle/>
        <a:p>
          <a:endParaRPr lang="en-GB"/>
        </a:p>
      </dgm:t>
    </dgm:pt>
    <dgm:pt modelId="{4EFA039A-6905-42D5-9941-342C6211310D}">
      <dgm:prSet phldrT="[Text]"/>
      <dgm:spPr/>
      <dgm:t>
        <a:bodyPr/>
        <a:lstStyle/>
        <a:p>
          <a:r>
            <a:rPr lang="en-GB" dirty="0" smtClean="0"/>
            <a:t>Species distribution modelling (SDM)</a:t>
          </a:r>
          <a:endParaRPr lang="en-GB" dirty="0"/>
        </a:p>
      </dgm:t>
    </dgm:pt>
    <dgm:pt modelId="{401D275D-5ECE-47DF-BD57-4210611F8043}" type="parTrans" cxnId="{F760D3C8-797F-4868-9474-BC9D93370376}">
      <dgm:prSet/>
      <dgm:spPr/>
      <dgm:t>
        <a:bodyPr/>
        <a:lstStyle/>
        <a:p>
          <a:endParaRPr lang="en-GB"/>
        </a:p>
      </dgm:t>
    </dgm:pt>
    <dgm:pt modelId="{694B7E71-22DF-4930-BBE3-B30EC6A18239}" type="sibTrans" cxnId="{F760D3C8-797F-4868-9474-BC9D93370376}">
      <dgm:prSet/>
      <dgm:spPr/>
      <dgm:t>
        <a:bodyPr/>
        <a:lstStyle/>
        <a:p>
          <a:endParaRPr lang="en-GB"/>
        </a:p>
      </dgm:t>
    </dgm:pt>
    <dgm:pt modelId="{639DE1A2-D257-4352-A190-C54716E1661E}">
      <dgm:prSet phldrT="[Text]"/>
      <dgm:spPr/>
      <dgm:t>
        <a:bodyPr/>
        <a:lstStyle/>
        <a:p>
          <a:r>
            <a:rPr lang="en-GB" dirty="0" smtClean="0"/>
            <a:t>Genetic diversity assessment</a:t>
          </a:r>
          <a:endParaRPr lang="en-GB" dirty="0"/>
        </a:p>
      </dgm:t>
    </dgm:pt>
    <dgm:pt modelId="{2DD495CD-77FB-41A9-88D5-927CA87F716F}" type="parTrans" cxnId="{DC465054-87E8-432B-B8BA-7E4C0C1D3682}">
      <dgm:prSet/>
      <dgm:spPr/>
      <dgm:t>
        <a:bodyPr/>
        <a:lstStyle/>
        <a:p>
          <a:endParaRPr lang="en-GB"/>
        </a:p>
      </dgm:t>
    </dgm:pt>
    <dgm:pt modelId="{820874E8-DF30-404D-B8E8-D9940445624B}" type="sibTrans" cxnId="{DC465054-87E8-432B-B8BA-7E4C0C1D3682}">
      <dgm:prSet/>
      <dgm:spPr/>
      <dgm:t>
        <a:bodyPr/>
        <a:lstStyle/>
        <a:p>
          <a:endParaRPr lang="en-GB"/>
        </a:p>
      </dgm:t>
    </dgm:pt>
    <dgm:pt modelId="{2BBF6FE5-FE04-4C35-A535-C07EC63D7BFA}">
      <dgm:prSet/>
      <dgm:spPr/>
      <dgm:t>
        <a:bodyPr/>
        <a:lstStyle/>
        <a:p>
          <a:r>
            <a:rPr lang="en-GB" dirty="0" smtClean="0"/>
            <a:t>Identify gaps in PA network</a:t>
          </a:r>
          <a:endParaRPr lang="en-GB" dirty="0"/>
        </a:p>
      </dgm:t>
    </dgm:pt>
    <dgm:pt modelId="{8A7C2568-BA25-4AD7-8769-7239AFA6ECAE}" type="parTrans" cxnId="{734BE2FC-C003-44CB-A66C-A48DBB344809}">
      <dgm:prSet/>
      <dgm:spPr/>
      <dgm:t>
        <a:bodyPr/>
        <a:lstStyle/>
        <a:p>
          <a:endParaRPr lang="en-GB"/>
        </a:p>
      </dgm:t>
    </dgm:pt>
    <dgm:pt modelId="{4E062D9E-C505-425A-8415-8C3E1B6BC60B}" type="sibTrans" cxnId="{734BE2FC-C003-44CB-A66C-A48DBB344809}">
      <dgm:prSet/>
      <dgm:spPr/>
      <dgm:t>
        <a:bodyPr/>
        <a:lstStyle/>
        <a:p>
          <a:endParaRPr lang="en-GB"/>
        </a:p>
      </dgm:t>
    </dgm:pt>
    <dgm:pt modelId="{F02F1D8B-59D7-42CA-AE7B-A76A930CE762}">
      <dgm:prSet/>
      <dgm:spPr/>
      <dgm:t>
        <a:bodyPr/>
        <a:lstStyle/>
        <a:p>
          <a:r>
            <a:rPr lang="en-GB" dirty="0" smtClean="0"/>
            <a:t>Reserve planning and site prioritisation</a:t>
          </a:r>
          <a:endParaRPr lang="en-GB" dirty="0"/>
        </a:p>
      </dgm:t>
    </dgm:pt>
    <dgm:pt modelId="{5F50F478-0608-4894-BA8F-2294FD44DC56}" type="parTrans" cxnId="{E457974F-E85E-4776-907D-D3C4CCC299B5}">
      <dgm:prSet/>
      <dgm:spPr/>
      <dgm:t>
        <a:bodyPr/>
        <a:lstStyle/>
        <a:p>
          <a:endParaRPr lang="en-GB"/>
        </a:p>
      </dgm:t>
    </dgm:pt>
    <dgm:pt modelId="{BAEB04F4-F6D8-4C0A-8175-01907456FCC7}" type="sibTrans" cxnId="{E457974F-E85E-4776-907D-D3C4CCC299B5}">
      <dgm:prSet/>
      <dgm:spPr/>
      <dgm:t>
        <a:bodyPr/>
        <a:lstStyle/>
        <a:p>
          <a:endParaRPr lang="en-GB"/>
        </a:p>
      </dgm:t>
    </dgm:pt>
    <dgm:pt modelId="{43BF5230-4200-41AA-9834-178FAD8951FA}" type="pres">
      <dgm:prSet presAssocID="{FE0693C5-332C-4A3E-827F-EC7E209DE89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0013793-5BA3-4B5B-9D4B-738A5DCD7568}" type="pres">
      <dgm:prSet presAssocID="{8D804F70-5C0C-46FC-8A9C-A4414A4DCA2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5BE8BAB-C074-4190-9421-A8E78821680C}" type="pres">
      <dgm:prSet presAssocID="{AEB5237F-DCCA-4921-92E7-FA2F3D2D9A45}" presName="sibTrans" presStyleLbl="sibTrans2D1" presStyleIdx="0" presStyleCnt="5"/>
      <dgm:spPr/>
      <dgm:t>
        <a:bodyPr/>
        <a:lstStyle/>
        <a:p>
          <a:endParaRPr lang="en-GB"/>
        </a:p>
      </dgm:t>
    </dgm:pt>
    <dgm:pt modelId="{1EF4B725-4A99-4DF0-A044-1F42CE3AC560}" type="pres">
      <dgm:prSet presAssocID="{AEB5237F-DCCA-4921-92E7-FA2F3D2D9A45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F22BBB21-FEBB-4086-B911-6B3F1A9C25B5}" type="pres">
      <dgm:prSet presAssocID="{61DA4028-D250-4D6C-B93F-91BEA2EBE3D6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BA9E30F-CDA6-4CD6-8990-73EB6AD09529}" type="pres">
      <dgm:prSet presAssocID="{56E8D07D-EE09-4183-B300-7F36FC9FDACA}" presName="sibTrans" presStyleLbl="sibTrans2D1" presStyleIdx="1" presStyleCnt="5"/>
      <dgm:spPr/>
      <dgm:t>
        <a:bodyPr/>
        <a:lstStyle/>
        <a:p>
          <a:endParaRPr lang="en-GB"/>
        </a:p>
      </dgm:t>
    </dgm:pt>
    <dgm:pt modelId="{0FE8D178-9CFB-482C-AA21-DBB6C12C894E}" type="pres">
      <dgm:prSet presAssocID="{56E8D07D-EE09-4183-B300-7F36FC9FDACA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5CD1DF62-2C30-4605-BF29-450C4603BF39}" type="pres">
      <dgm:prSet presAssocID="{4EFA039A-6905-42D5-9941-342C6211310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68AEB9-F2FD-4144-B4CA-715C1F828920}" type="pres">
      <dgm:prSet presAssocID="{694B7E71-22DF-4930-BBE3-B30EC6A18239}" presName="sibTrans" presStyleLbl="sibTrans2D1" presStyleIdx="2" presStyleCnt="5"/>
      <dgm:spPr/>
      <dgm:t>
        <a:bodyPr/>
        <a:lstStyle/>
        <a:p>
          <a:endParaRPr lang="en-GB"/>
        </a:p>
      </dgm:t>
    </dgm:pt>
    <dgm:pt modelId="{31FB5816-B86A-4E08-8827-A62B663DF962}" type="pres">
      <dgm:prSet presAssocID="{694B7E71-22DF-4930-BBE3-B30EC6A18239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E192CB43-D548-43A9-B7CE-4507985E3840}" type="pres">
      <dgm:prSet presAssocID="{639DE1A2-D257-4352-A190-C54716E1661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490817D-708D-4A38-B37E-B6ED255AB90C}" type="pres">
      <dgm:prSet presAssocID="{820874E8-DF30-404D-B8E8-D9940445624B}" presName="sibTrans" presStyleLbl="sibTrans2D1" presStyleIdx="3" presStyleCnt="5"/>
      <dgm:spPr/>
      <dgm:t>
        <a:bodyPr/>
        <a:lstStyle/>
        <a:p>
          <a:endParaRPr lang="en-GB"/>
        </a:p>
      </dgm:t>
    </dgm:pt>
    <dgm:pt modelId="{0207597B-9F35-45F1-95B4-52DFE04C6FF5}" type="pres">
      <dgm:prSet presAssocID="{820874E8-DF30-404D-B8E8-D9940445624B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828E1A90-358C-4FB7-82D9-7EE08482599E}" type="pres">
      <dgm:prSet presAssocID="{2BBF6FE5-FE04-4C35-A535-C07EC63D7BF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25E7A4-7D16-4E50-BBC8-51D072E21268}" type="pres">
      <dgm:prSet presAssocID="{4E062D9E-C505-425A-8415-8C3E1B6BC60B}" presName="sibTrans" presStyleLbl="sibTrans2D1" presStyleIdx="4" presStyleCnt="5"/>
      <dgm:spPr/>
      <dgm:t>
        <a:bodyPr/>
        <a:lstStyle/>
        <a:p>
          <a:endParaRPr lang="en-GB"/>
        </a:p>
      </dgm:t>
    </dgm:pt>
    <dgm:pt modelId="{E56B1B2C-08AD-4DAC-9D5E-7B86301EFD61}" type="pres">
      <dgm:prSet presAssocID="{4E062D9E-C505-425A-8415-8C3E1B6BC60B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AC2F098B-E0F5-4881-9F5D-99017F62769A}" type="pres">
      <dgm:prSet presAssocID="{F02F1D8B-59D7-42CA-AE7B-A76A930CE76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D70894F-9BEA-4DA9-BCB8-BA4787097139}" type="presOf" srcId="{61DA4028-D250-4D6C-B93F-91BEA2EBE3D6}" destId="{F22BBB21-FEBB-4086-B911-6B3F1A9C25B5}" srcOrd="0" destOrd="0" presId="urn:microsoft.com/office/officeart/2005/8/layout/process5"/>
    <dgm:cxn modelId="{235D7418-17FF-4B5F-8866-C9A60E985CE6}" type="presOf" srcId="{820874E8-DF30-404D-B8E8-D9940445624B}" destId="{F490817D-708D-4A38-B37E-B6ED255AB90C}" srcOrd="0" destOrd="0" presId="urn:microsoft.com/office/officeart/2005/8/layout/process5"/>
    <dgm:cxn modelId="{EBB90C4B-2A5B-4416-A6DB-4DBC2617691D}" type="presOf" srcId="{694B7E71-22DF-4930-BBE3-B30EC6A18239}" destId="{31FB5816-B86A-4E08-8827-A62B663DF962}" srcOrd="1" destOrd="0" presId="urn:microsoft.com/office/officeart/2005/8/layout/process5"/>
    <dgm:cxn modelId="{EAEB71BA-2241-4EF2-B251-BDD6EB5D2CB6}" type="presOf" srcId="{4EFA039A-6905-42D5-9941-342C6211310D}" destId="{5CD1DF62-2C30-4605-BF29-450C4603BF39}" srcOrd="0" destOrd="0" presId="urn:microsoft.com/office/officeart/2005/8/layout/process5"/>
    <dgm:cxn modelId="{28262875-148C-4145-978D-7FCB9A2A38F0}" type="presOf" srcId="{639DE1A2-D257-4352-A190-C54716E1661E}" destId="{E192CB43-D548-43A9-B7CE-4507985E3840}" srcOrd="0" destOrd="0" presId="urn:microsoft.com/office/officeart/2005/8/layout/process5"/>
    <dgm:cxn modelId="{179C0F3A-D185-44F0-BE76-45BFC3EBDF14}" srcId="{FE0693C5-332C-4A3E-827F-EC7E209DE89A}" destId="{61DA4028-D250-4D6C-B93F-91BEA2EBE3D6}" srcOrd="1" destOrd="0" parTransId="{7CEFC99E-86D0-4DE8-8C59-E35B8D00C219}" sibTransId="{56E8D07D-EE09-4183-B300-7F36FC9FDACA}"/>
    <dgm:cxn modelId="{E1935274-77D1-47FA-AC05-3E6068E08844}" type="presOf" srcId="{56E8D07D-EE09-4183-B300-7F36FC9FDACA}" destId="{0FE8D178-9CFB-482C-AA21-DBB6C12C894E}" srcOrd="1" destOrd="0" presId="urn:microsoft.com/office/officeart/2005/8/layout/process5"/>
    <dgm:cxn modelId="{C0060200-798B-493F-9C87-162EB6C43AB4}" type="presOf" srcId="{4E062D9E-C505-425A-8415-8C3E1B6BC60B}" destId="{E56B1B2C-08AD-4DAC-9D5E-7B86301EFD61}" srcOrd="1" destOrd="0" presId="urn:microsoft.com/office/officeart/2005/8/layout/process5"/>
    <dgm:cxn modelId="{DC465054-87E8-432B-B8BA-7E4C0C1D3682}" srcId="{FE0693C5-332C-4A3E-827F-EC7E209DE89A}" destId="{639DE1A2-D257-4352-A190-C54716E1661E}" srcOrd="3" destOrd="0" parTransId="{2DD495CD-77FB-41A9-88D5-927CA87F716F}" sibTransId="{820874E8-DF30-404D-B8E8-D9940445624B}"/>
    <dgm:cxn modelId="{E77A0E04-E696-4929-9BD8-C2ED1C179D80}" type="presOf" srcId="{4E062D9E-C505-425A-8415-8C3E1B6BC60B}" destId="{2425E7A4-7D16-4E50-BBC8-51D072E21268}" srcOrd="0" destOrd="0" presId="urn:microsoft.com/office/officeart/2005/8/layout/process5"/>
    <dgm:cxn modelId="{F760D3C8-797F-4868-9474-BC9D93370376}" srcId="{FE0693C5-332C-4A3E-827F-EC7E209DE89A}" destId="{4EFA039A-6905-42D5-9941-342C6211310D}" srcOrd="2" destOrd="0" parTransId="{401D275D-5ECE-47DF-BD57-4210611F8043}" sibTransId="{694B7E71-22DF-4930-BBE3-B30EC6A18239}"/>
    <dgm:cxn modelId="{74DDFB1A-D75F-4C43-94F1-4B8FBB5846A7}" srcId="{FE0693C5-332C-4A3E-827F-EC7E209DE89A}" destId="{8D804F70-5C0C-46FC-8A9C-A4414A4DCA22}" srcOrd="0" destOrd="0" parTransId="{5B039799-7C2C-4C31-805E-CD72454168C7}" sibTransId="{AEB5237F-DCCA-4921-92E7-FA2F3D2D9A45}"/>
    <dgm:cxn modelId="{E457974F-E85E-4776-907D-D3C4CCC299B5}" srcId="{FE0693C5-332C-4A3E-827F-EC7E209DE89A}" destId="{F02F1D8B-59D7-42CA-AE7B-A76A930CE762}" srcOrd="5" destOrd="0" parTransId="{5F50F478-0608-4894-BA8F-2294FD44DC56}" sibTransId="{BAEB04F4-F6D8-4C0A-8175-01907456FCC7}"/>
    <dgm:cxn modelId="{734BE2FC-C003-44CB-A66C-A48DBB344809}" srcId="{FE0693C5-332C-4A3E-827F-EC7E209DE89A}" destId="{2BBF6FE5-FE04-4C35-A535-C07EC63D7BFA}" srcOrd="4" destOrd="0" parTransId="{8A7C2568-BA25-4AD7-8769-7239AFA6ECAE}" sibTransId="{4E062D9E-C505-425A-8415-8C3E1B6BC60B}"/>
    <dgm:cxn modelId="{66BDF088-AB87-43D6-A50E-835F1CD564A2}" type="presOf" srcId="{FE0693C5-332C-4A3E-827F-EC7E209DE89A}" destId="{43BF5230-4200-41AA-9834-178FAD8951FA}" srcOrd="0" destOrd="0" presId="urn:microsoft.com/office/officeart/2005/8/layout/process5"/>
    <dgm:cxn modelId="{ADC70893-2107-4A8F-BAF5-9DF4EF11A958}" type="presOf" srcId="{AEB5237F-DCCA-4921-92E7-FA2F3D2D9A45}" destId="{25BE8BAB-C074-4190-9421-A8E78821680C}" srcOrd="0" destOrd="0" presId="urn:microsoft.com/office/officeart/2005/8/layout/process5"/>
    <dgm:cxn modelId="{6A85636C-C7BD-4C8F-83EC-503BFE92494B}" type="presOf" srcId="{AEB5237F-DCCA-4921-92E7-FA2F3D2D9A45}" destId="{1EF4B725-4A99-4DF0-A044-1F42CE3AC560}" srcOrd="1" destOrd="0" presId="urn:microsoft.com/office/officeart/2005/8/layout/process5"/>
    <dgm:cxn modelId="{DA6915F6-DC91-4080-9DA8-0DBC92E039DB}" type="presOf" srcId="{694B7E71-22DF-4930-BBE3-B30EC6A18239}" destId="{D468AEB9-F2FD-4144-B4CA-715C1F828920}" srcOrd="0" destOrd="0" presId="urn:microsoft.com/office/officeart/2005/8/layout/process5"/>
    <dgm:cxn modelId="{8B0D1E69-3DF4-4E9F-A986-0F6EBEFD3868}" type="presOf" srcId="{820874E8-DF30-404D-B8E8-D9940445624B}" destId="{0207597B-9F35-45F1-95B4-52DFE04C6FF5}" srcOrd="1" destOrd="0" presId="urn:microsoft.com/office/officeart/2005/8/layout/process5"/>
    <dgm:cxn modelId="{276F94FF-09C7-4280-8298-3555232B976A}" type="presOf" srcId="{F02F1D8B-59D7-42CA-AE7B-A76A930CE762}" destId="{AC2F098B-E0F5-4881-9F5D-99017F62769A}" srcOrd="0" destOrd="0" presId="urn:microsoft.com/office/officeart/2005/8/layout/process5"/>
    <dgm:cxn modelId="{3EAD2DFE-51E7-4BBD-A262-CEB252F04C9B}" type="presOf" srcId="{2BBF6FE5-FE04-4C35-A535-C07EC63D7BFA}" destId="{828E1A90-358C-4FB7-82D9-7EE08482599E}" srcOrd="0" destOrd="0" presId="urn:microsoft.com/office/officeart/2005/8/layout/process5"/>
    <dgm:cxn modelId="{A7FF2C96-05FB-4DB9-AE86-14A43C8B0AF8}" type="presOf" srcId="{56E8D07D-EE09-4183-B300-7F36FC9FDACA}" destId="{6BA9E30F-CDA6-4CD6-8990-73EB6AD09529}" srcOrd="0" destOrd="0" presId="urn:microsoft.com/office/officeart/2005/8/layout/process5"/>
    <dgm:cxn modelId="{AAC1DBEA-53B6-48B3-AD43-F0F28E3E568F}" type="presOf" srcId="{8D804F70-5C0C-46FC-8A9C-A4414A4DCA22}" destId="{D0013793-5BA3-4B5B-9D4B-738A5DCD7568}" srcOrd="0" destOrd="0" presId="urn:microsoft.com/office/officeart/2005/8/layout/process5"/>
    <dgm:cxn modelId="{FFD89C28-77FD-4663-AB97-95F619DB82E6}" type="presParOf" srcId="{43BF5230-4200-41AA-9834-178FAD8951FA}" destId="{D0013793-5BA3-4B5B-9D4B-738A5DCD7568}" srcOrd="0" destOrd="0" presId="urn:microsoft.com/office/officeart/2005/8/layout/process5"/>
    <dgm:cxn modelId="{19B8CD57-7793-4BF7-AE99-B366CCCB189B}" type="presParOf" srcId="{43BF5230-4200-41AA-9834-178FAD8951FA}" destId="{25BE8BAB-C074-4190-9421-A8E78821680C}" srcOrd="1" destOrd="0" presId="urn:microsoft.com/office/officeart/2005/8/layout/process5"/>
    <dgm:cxn modelId="{0CD879E3-7598-4399-B35B-E100CEE8C0E5}" type="presParOf" srcId="{25BE8BAB-C074-4190-9421-A8E78821680C}" destId="{1EF4B725-4A99-4DF0-A044-1F42CE3AC560}" srcOrd="0" destOrd="0" presId="urn:microsoft.com/office/officeart/2005/8/layout/process5"/>
    <dgm:cxn modelId="{42AB8108-6076-4EDB-99B5-A1626D9B6ED9}" type="presParOf" srcId="{43BF5230-4200-41AA-9834-178FAD8951FA}" destId="{F22BBB21-FEBB-4086-B911-6B3F1A9C25B5}" srcOrd="2" destOrd="0" presId="urn:microsoft.com/office/officeart/2005/8/layout/process5"/>
    <dgm:cxn modelId="{EDCBF108-0C12-4890-B098-5E7F6ECC21E7}" type="presParOf" srcId="{43BF5230-4200-41AA-9834-178FAD8951FA}" destId="{6BA9E30F-CDA6-4CD6-8990-73EB6AD09529}" srcOrd="3" destOrd="0" presId="urn:microsoft.com/office/officeart/2005/8/layout/process5"/>
    <dgm:cxn modelId="{2720E39D-8EF5-4780-8A0F-001E3BB17E27}" type="presParOf" srcId="{6BA9E30F-CDA6-4CD6-8990-73EB6AD09529}" destId="{0FE8D178-9CFB-482C-AA21-DBB6C12C894E}" srcOrd="0" destOrd="0" presId="urn:microsoft.com/office/officeart/2005/8/layout/process5"/>
    <dgm:cxn modelId="{12A5DE99-1228-4304-BDA2-0348AD73525C}" type="presParOf" srcId="{43BF5230-4200-41AA-9834-178FAD8951FA}" destId="{5CD1DF62-2C30-4605-BF29-450C4603BF39}" srcOrd="4" destOrd="0" presId="urn:microsoft.com/office/officeart/2005/8/layout/process5"/>
    <dgm:cxn modelId="{A740C46D-D86B-490F-A722-7CE186544812}" type="presParOf" srcId="{43BF5230-4200-41AA-9834-178FAD8951FA}" destId="{D468AEB9-F2FD-4144-B4CA-715C1F828920}" srcOrd="5" destOrd="0" presId="urn:microsoft.com/office/officeart/2005/8/layout/process5"/>
    <dgm:cxn modelId="{57186A1F-DC03-49FD-9A5C-A04A9963C48B}" type="presParOf" srcId="{D468AEB9-F2FD-4144-B4CA-715C1F828920}" destId="{31FB5816-B86A-4E08-8827-A62B663DF962}" srcOrd="0" destOrd="0" presId="urn:microsoft.com/office/officeart/2005/8/layout/process5"/>
    <dgm:cxn modelId="{9941F16A-767B-4844-96B2-C5FFACFB4515}" type="presParOf" srcId="{43BF5230-4200-41AA-9834-178FAD8951FA}" destId="{E192CB43-D548-43A9-B7CE-4507985E3840}" srcOrd="6" destOrd="0" presId="urn:microsoft.com/office/officeart/2005/8/layout/process5"/>
    <dgm:cxn modelId="{3DE6F9A9-587F-4052-B373-D0AA004C7740}" type="presParOf" srcId="{43BF5230-4200-41AA-9834-178FAD8951FA}" destId="{F490817D-708D-4A38-B37E-B6ED255AB90C}" srcOrd="7" destOrd="0" presId="urn:microsoft.com/office/officeart/2005/8/layout/process5"/>
    <dgm:cxn modelId="{F1F773DB-84B4-4D3E-85B0-8B108050DC48}" type="presParOf" srcId="{F490817D-708D-4A38-B37E-B6ED255AB90C}" destId="{0207597B-9F35-45F1-95B4-52DFE04C6FF5}" srcOrd="0" destOrd="0" presId="urn:microsoft.com/office/officeart/2005/8/layout/process5"/>
    <dgm:cxn modelId="{104168E6-E756-4407-BE79-113A9E256CB5}" type="presParOf" srcId="{43BF5230-4200-41AA-9834-178FAD8951FA}" destId="{828E1A90-358C-4FB7-82D9-7EE08482599E}" srcOrd="8" destOrd="0" presId="urn:microsoft.com/office/officeart/2005/8/layout/process5"/>
    <dgm:cxn modelId="{0EEE5DA7-B82E-4793-823F-BF9552BE7E6D}" type="presParOf" srcId="{43BF5230-4200-41AA-9834-178FAD8951FA}" destId="{2425E7A4-7D16-4E50-BBC8-51D072E21268}" srcOrd="9" destOrd="0" presId="urn:microsoft.com/office/officeart/2005/8/layout/process5"/>
    <dgm:cxn modelId="{008DEE37-8F46-4A89-ACAF-7C8F90F2BC17}" type="presParOf" srcId="{2425E7A4-7D16-4E50-BBC8-51D072E21268}" destId="{E56B1B2C-08AD-4DAC-9D5E-7B86301EFD61}" srcOrd="0" destOrd="0" presId="urn:microsoft.com/office/officeart/2005/8/layout/process5"/>
    <dgm:cxn modelId="{7CCCD9D4-B666-4657-BC0F-FCFFE171DBA0}" type="presParOf" srcId="{43BF5230-4200-41AA-9834-178FAD8951FA}" destId="{AC2F098B-E0F5-4881-9F5D-99017F62769A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13793-5BA3-4B5B-9D4B-738A5DCD7568}">
      <dsp:nvSpPr>
        <dsp:cNvPr id="0" name=""/>
        <dsp:cNvSpPr/>
      </dsp:nvSpPr>
      <dsp:spPr>
        <a:xfrm>
          <a:off x="7160" y="680502"/>
          <a:ext cx="2140243" cy="1284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Select target CWR and geographical area</a:t>
          </a:r>
          <a:endParaRPr lang="en-GB" sz="2000" kern="1200" dirty="0"/>
        </a:p>
      </dsp:txBody>
      <dsp:txXfrm>
        <a:off x="44771" y="718113"/>
        <a:ext cx="2065021" cy="1208924"/>
      </dsp:txXfrm>
    </dsp:sp>
    <dsp:sp modelId="{25BE8BAB-C074-4190-9421-A8E78821680C}">
      <dsp:nvSpPr>
        <dsp:cNvPr id="0" name=""/>
        <dsp:cNvSpPr/>
      </dsp:nvSpPr>
      <dsp:spPr>
        <a:xfrm>
          <a:off x="2335745" y="1057185"/>
          <a:ext cx="453731" cy="530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/>
        </a:p>
      </dsp:txBody>
      <dsp:txXfrm>
        <a:off x="2335745" y="1163341"/>
        <a:ext cx="317612" cy="318468"/>
      </dsp:txXfrm>
    </dsp:sp>
    <dsp:sp modelId="{F22BBB21-FEBB-4086-B911-6B3F1A9C25B5}">
      <dsp:nvSpPr>
        <dsp:cNvPr id="0" name=""/>
        <dsp:cNvSpPr/>
      </dsp:nvSpPr>
      <dsp:spPr>
        <a:xfrm>
          <a:off x="3003502" y="680502"/>
          <a:ext cx="2140243" cy="1284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Gather and edit occurrence data</a:t>
          </a:r>
          <a:endParaRPr lang="en-GB" sz="2000" kern="1200" dirty="0"/>
        </a:p>
      </dsp:txBody>
      <dsp:txXfrm>
        <a:off x="3041113" y="718113"/>
        <a:ext cx="2065021" cy="1208924"/>
      </dsp:txXfrm>
    </dsp:sp>
    <dsp:sp modelId="{6BA9E30F-CDA6-4CD6-8990-73EB6AD09529}">
      <dsp:nvSpPr>
        <dsp:cNvPr id="0" name=""/>
        <dsp:cNvSpPr/>
      </dsp:nvSpPr>
      <dsp:spPr>
        <a:xfrm>
          <a:off x="5332087" y="1057185"/>
          <a:ext cx="453731" cy="530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/>
        </a:p>
      </dsp:txBody>
      <dsp:txXfrm>
        <a:off x="5332087" y="1163341"/>
        <a:ext cx="317612" cy="318468"/>
      </dsp:txXfrm>
    </dsp:sp>
    <dsp:sp modelId="{5CD1DF62-2C30-4605-BF29-450C4603BF39}">
      <dsp:nvSpPr>
        <dsp:cNvPr id="0" name=""/>
        <dsp:cNvSpPr/>
      </dsp:nvSpPr>
      <dsp:spPr>
        <a:xfrm>
          <a:off x="5999843" y="680502"/>
          <a:ext cx="2140243" cy="1284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Species distribution modelling (SDM)</a:t>
          </a:r>
          <a:endParaRPr lang="en-GB" sz="2000" kern="1200" dirty="0"/>
        </a:p>
      </dsp:txBody>
      <dsp:txXfrm>
        <a:off x="6037454" y="718113"/>
        <a:ext cx="2065021" cy="1208924"/>
      </dsp:txXfrm>
    </dsp:sp>
    <dsp:sp modelId="{D468AEB9-F2FD-4144-B4CA-715C1F828920}">
      <dsp:nvSpPr>
        <dsp:cNvPr id="0" name=""/>
        <dsp:cNvSpPr/>
      </dsp:nvSpPr>
      <dsp:spPr>
        <a:xfrm rot="5400000">
          <a:off x="6843099" y="2114465"/>
          <a:ext cx="453731" cy="530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/>
        </a:p>
      </dsp:txBody>
      <dsp:txXfrm rot="-5400000">
        <a:off x="6910731" y="2152990"/>
        <a:ext cx="318468" cy="317612"/>
      </dsp:txXfrm>
    </dsp:sp>
    <dsp:sp modelId="{E192CB43-D548-43A9-B7CE-4507985E3840}">
      <dsp:nvSpPr>
        <dsp:cNvPr id="0" name=""/>
        <dsp:cNvSpPr/>
      </dsp:nvSpPr>
      <dsp:spPr>
        <a:xfrm>
          <a:off x="5999843" y="2820746"/>
          <a:ext cx="2140243" cy="1284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Genetic diversity assessment</a:t>
          </a:r>
          <a:endParaRPr lang="en-GB" sz="2000" kern="1200" dirty="0"/>
        </a:p>
      </dsp:txBody>
      <dsp:txXfrm>
        <a:off x="6037454" y="2858357"/>
        <a:ext cx="2065021" cy="1208924"/>
      </dsp:txXfrm>
    </dsp:sp>
    <dsp:sp modelId="{F490817D-708D-4A38-B37E-B6ED255AB90C}">
      <dsp:nvSpPr>
        <dsp:cNvPr id="0" name=""/>
        <dsp:cNvSpPr/>
      </dsp:nvSpPr>
      <dsp:spPr>
        <a:xfrm rot="10800000">
          <a:off x="5357770" y="3197429"/>
          <a:ext cx="453731" cy="530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/>
        </a:p>
      </dsp:txBody>
      <dsp:txXfrm rot="10800000">
        <a:off x="5493889" y="3303585"/>
        <a:ext cx="317612" cy="318468"/>
      </dsp:txXfrm>
    </dsp:sp>
    <dsp:sp modelId="{828E1A90-358C-4FB7-82D9-7EE08482599E}">
      <dsp:nvSpPr>
        <dsp:cNvPr id="0" name=""/>
        <dsp:cNvSpPr/>
      </dsp:nvSpPr>
      <dsp:spPr>
        <a:xfrm>
          <a:off x="3003502" y="2820746"/>
          <a:ext cx="2140243" cy="1284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Identify gaps in PA network</a:t>
          </a:r>
          <a:endParaRPr lang="en-GB" sz="2000" kern="1200" dirty="0"/>
        </a:p>
      </dsp:txBody>
      <dsp:txXfrm>
        <a:off x="3041113" y="2858357"/>
        <a:ext cx="2065021" cy="1208924"/>
      </dsp:txXfrm>
    </dsp:sp>
    <dsp:sp modelId="{2425E7A4-7D16-4E50-BBC8-51D072E21268}">
      <dsp:nvSpPr>
        <dsp:cNvPr id="0" name=""/>
        <dsp:cNvSpPr/>
      </dsp:nvSpPr>
      <dsp:spPr>
        <a:xfrm rot="10800000">
          <a:off x="2361428" y="3197429"/>
          <a:ext cx="453731" cy="530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/>
        </a:p>
      </dsp:txBody>
      <dsp:txXfrm rot="10800000">
        <a:off x="2497547" y="3303585"/>
        <a:ext cx="317612" cy="318468"/>
      </dsp:txXfrm>
    </dsp:sp>
    <dsp:sp modelId="{AC2F098B-E0F5-4881-9F5D-99017F62769A}">
      <dsp:nvSpPr>
        <dsp:cNvPr id="0" name=""/>
        <dsp:cNvSpPr/>
      </dsp:nvSpPr>
      <dsp:spPr>
        <a:xfrm>
          <a:off x="7160" y="2820746"/>
          <a:ext cx="2140243" cy="1284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Reserve planning and site prioritisation</a:t>
          </a:r>
          <a:endParaRPr lang="en-GB" sz="2000" kern="1200" dirty="0"/>
        </a:p>
      </dsp:txBody>
      <dsp:txXfrm>
        <a:off x="44771" y="2858357"/>
        <a:ext cx="2065021" cy="12089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4FF2C-8F3F-4D51-9086-A290F5DDBB0D}">
      <dsp:nvSpPr>
        <dsp:cNvPr id="0" name=""/>
        <dsp:cNvSpPr/>
      </dsp:nvSpPr>
      <dsp:spPr>
        <a:xfrm rot="4396374">
          <a:off x="1373519" y="1046018"/>
          <a:ext cx="4537794" cy="3164546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6EB389-12F6-451E-B707-315A3402FE11}">
      <dsp:nvSpPr>
        <dsp:cNvPr id="0" name=""/>
        <dsp:cNvSpPr/>
      </dsp:nvSpPr>
      <dsp:spPr>
        <a:xfrm>
          <a:off x="3267096" y="1600104"/>
          <a:ext cx="114593" cy="114593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8D6711-CCEE-4EE6-8F51-EE43258B572E}">
      <dsp:nvSpPr>
        <dsp:cNvPr id="0" name=""/>
        <dsp:cNvSpPr/>
      </dsp:nvSpPr>
      <dsp:spPr>
        <a:xfrm>
          <a:off x="4265111" y="2573097"/>
          <a:ext cx="114593" cy="114593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FF217B-7E9E-4A63-B6E7-B3B12D18B3A0}">
      <dsp:nvSpPr>
        <dsp:cNvPr id="0" name=""/>
        <dsp:cNvSpPr/>
      </dsp:nvSpPr>
      <dsp:spPr>
        <a:xfrm>
          <a:off x="1069318" y="0"/>
          <a:ext cx="2139429" cy="841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b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Valid CWR models projected to each future scenario</a:t>
          </a:r>
          <a:endParaRPr lang="en-GB" sz="1900" kern="1200" dirty="0"/>
        </a:p>
      </dsp:txBody>
      <dsp:txXfrm>
        <a:off x="1069318" y="0"/>
        <a:ext cx="2139429" cy="841053"/>
      </dsp:txXfrm>
    </dsp:sp>
    <dsp:sp modelId="{7795126B-3BC5-46AC-90B4-673AE7EDEACD}">
      <dsp:nvSpPr>
        <dsp:cNvPr id="0" name=""/>
        <dsp:cNvSpPr/>
      </dsp:nvSpPr>
      <dsp:spPr>
        <a:xfrm>
          <a:off x="3902617" y="1236874"/>
          <a:ext cx="2948943" cy="841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Logistic outputs averaged to produce a mean </a:t>
          </a:r>
          <a:r>
            <a:rPr lang="en-GB" sz="1900" kern="1200" dirty="0" err="1" smtClean="0"/>
            <a:t>MaxEnt</a:t>
          </a:r>
          <a:r>
            <a:rPr lang="en-GB" sz="1900" kern="1200" dirty="0" smtClean="0"/>
            <a:t> future climate projection</a:t>
          </a:r>
          <a:endParaRPr lang="en-GB" sz="1900" kern="1200" dirty="0"/>
        </a:p>
      </dsp:txBody>
      <dsp:txXfrm>
        <a:off x="3902617" y="1236874"/>
        <a:ext cx="2948943" cy="841053"/>
      </dsp:txXfrm>
    </dsp:sp>
    <dsp:sp modelId="{8F4DF550-426B-44DB-B55F-ADA360985CBE}">
      <dsp:nvSpPr>
        <dsp:cNvPr id="0" name=""/>
        <dsp:cNvSpPr/>
      </dsp:nvSpPr>
      <dsp:spPr>
        <a:xfrm>
          <a:off x="1080131" y="2376261"/>
          <a:ext cx="2891121" cy="841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Projections </a:t>
          </a:r>
          <a:r>
            <a:rPr lang="en-GB" sz="1900" kern="1200" dirty="0" err="1" smtClean="0"/>
            <a:t>thresholded</a:t>
          </a:r>
          <a:r>
            <a:rPr lang="en-GB" sz="1900" kern="1200" dirty="0" smtClean="0"/>
            <a:t> to produce presence/absence maps </a:t>
          </a:r>
          <a:endParaRPr lang="en-GB" sz="1900" kern="1200" dirty="0"/>
        </a:p>
      </dsp:txBody>
      <dsp:txXfrm>
        <a:off x="1080131" y="2376261"/>
        <a:ext cx="2891121" cy="841053"/>
      </dsp:txXfrm>
    </dsp:sp>
    <dsp:sp modelId="{A44E4E00-2D6A-48D4-8395-DD3D2BECEB30}">
      <dsp:nvSpPr>
        <dsp:cNvPr id="0" name=""/>
        <dsp:cNvSpPr/>
      </dsp:nvSpPr>
      <dsp:spPr>
        <a:xfrm>
          <a:off x="3960440" y="4415530"/>
          <a:ext cx="2891121" cy="841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 dirty="0"/>
        </a:p>
      </dsp:txBody>
      <dsp:txXfrm>
        <a:off x="3960440" y="4415530"/>
        <a:ext cx="2891121" cy="8410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13793-5BA3-4B5B-9D4B-738A5DCD7568}">
      <dsp:nvSpPr>
        <dsp:cNvPr id="0" name=""/>
        <dsp:cNvSpPr/>
      </dsp:nvSpPr>
      <dsp:spPr>
        <a:xfrm>
          <a:off x="7233" y="533479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Select target CWR and geographical area</a:t>
          </a:r>
          <a:endParaRPr lang="en-GB" sz="2000" kern="1200" dirty="0"/>
        </a:p>
      </dsp:txBody>
      <dsp:txXfrm>
        <a:off x="45225" y="571471"/>
        <a:ext cx="2085893" cy="1221142"/>
      </dsp:txXfrm>
    </dsp:sp>
    <dsp:sp modelId="{25BE8BAB-C074-4190-9421-A8E78821680C}">
      <dsp:nvSpPr>
        <dsp:cNvPr id="0" name=""/>
        <dsp:cNvSpPr/>
      </dsp:nvSpPr>
      <dsp:spPr>
        <a:xfrm>
          <a:off x="2359355" y="913970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/>
        </a:p>
      </dsp:txBody>
      <dsp:txXfrm>
        <a:off x="2359355" y="1021199"/>
        <a:ext cx="320822" cy="321687"/>
      </dsp:txXfrm>
    </dsp:sp>
    <dsp:sp modelId="{F22BBB21-FEBB-4086-B911-6B3F1A9C25B5}">
      <dsp:nvSpPr>
        <dsp:cNvPr id="0" name=""/>
        <dsp:cNvSpPr/>
      </dsp:nvSpPr>
      <dsp:spPr>
        <a:xfrm>
          <a:off x="3033861" y="533479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Gather and edit occurrence data</a:t>
          </a:r>
          <a:endParaRPr lang="en-GB" sz="2000" kern="1200" dirty="0"/>
        </a:p>
      </dsp:txBody>
      <dsp:txXfrm>
        <a:off x="3071853" y="571471"/>
        <a:ext cx="2085893" cy="1221142"/>
      </dsp:txXfrm>
    </dsp:sp>
    <dsp:sp modelId="{6BA9E30F-CDA6-4CD6-8990-73EB6AD09529}">
      <dsp:nvSpPr>
        <dsp:cNvPr id="0" name=""/>
        <dsp:cNvSpPr/>
      </dsp:nvSpPr>
      <dsp:spPr>
        <a:xfrm>
          <a:off x="5385983" y="913970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/>
        </a:p>
      </dsp:txBody>
      <dsp:txXfrm>
        <a:off x="5385983" y="1021199"/>
        <a:ext cx="320822" cy="321687"/>
      </dsp:txXfrm>
    </dsp:sp>
    <dsp:sp modelId="{5CD1DF62-2C30-4605-BF29-450C4603BF39}">
      <dsp:nvSpPr>
        <dsp:cNvPr id="0" name=""/>
        <dsp:cNvSpPr/>
      </dsp:nvSpPr>
      <dsp:spPr>
        <a:xfrm>
          <a:off x="6060489" y="533479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Species distribution modelling (SDM)</a:t>
          </a:r>
          <a:endParaRPr lang="en-GB" sz="2000" kern="1200" dirty="0"/>
        </a:p>
      </dsp:txBody>
      <dsp:txXfrm>
        <a:off x="6098481" y="571471"/>
        <a:ext cx="2085893" cy="1221142"/>
      </dsp:txXfrm>
    </dsp:sp>
    <dsp:sp modelId="{D468AEB9-F2FD-4144-B4CA-715C1F828920}">
      <dsp:nvSpPr>
        <dsp:cNvPr id="0" name=""/>
        <dsp:cNvSpPr/>
      </dsp:nvSpPr>
      <dsp:spPr>
        <a:xfrm rot="5400000">
          <a:off x="6912269" y="1981937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/>
        </a:p>
      </dsp:txBody>
      <dsp:txXfrm rot="-5400000">
        <a:off x="6980585" y="2020851"/>
        <a:ext cx="321687" cy="320822"/>
      </dsp:txXfrm>
    </dsp:sp>
    <dsp:sp modelId="{E192CB43-D548-43A9-B7CE-4507985E3840}">
      <dsp:nvSpPr>
        <dsp:cNvPr id="0" name=""/>
        <dsp:cNvSpPr/>
      </dsp:nvSpPr>
      <dsp:spPr>
        <a:xfrm>
          <a:off x="6060489" y="2695356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Genetic diversity assessment</a:t>
          </a:r>
          <a:endParaRPr lang="en-GB" sz="2000" kern="1200" dirty="0"/>
        </a:p>
      </dsp:txBody>
      <dsp:txXfrm>
        <a:off x="6098481" y="2733348"/>
        <a:ext cx="2085893" cy="1221142"/>
      </dsp:txXfrm>
    </dsp:sp>
    <dsp:sp modelId="{F490817D-708D-4A38-B37E-B6ED255AB90C}">
      <dsp:nvSpPr>
        <dsp:cNvPr id="0" name=""/>
        <dsp:cNvSpPr/>
      </dsp:nvSpPr>
      <dsp:spPr>
        <a:xfrm rot="10800000">
          <a:off x="5411926" y="3075847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/>
        </a:p>
      </dsp:txBody>
      <dsp:txXfrm rot="10800000">
        <a:off x="5549421" y="3183076"/>
        <a:ext cx="320822" cy="321687"/>
      </dsp:txXfrm>
    </dsp:sp>
    <dsp:sp modelId="{828E1A90-358C-4FB7-82D9-7EE08482599E}">
      <dsp:nvSpPr>
        <dsp:cNvPr id="0" name=""/>
        <dsp:cNvSpPr/>
      </dsp:nvSpPr>
      <dsp:spPr>
        <a:xfrm>
          <a:off x="3033861" y="2695356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Identify gaps in PA network</a:t>
          </a:r>
          <a:endParaRPr lang="en-GB" sz="2000" kern="1200" dirty="0"/>
        </a:p>
      </dsp:txBody>
      <dsp:txXfrm>
        <a:off x="3071853" y="2733348"/>
        <a:ext cx="2085893" cy="1221142"/>
      </dsp:txXfrm>
    </dsp:sp>
    <dsp:sp modelId="{2425E7A4-7D16-4E50-BBC8-51D072E21268}">
      <dsp:nvSpPr>
        <dsp:cNvPr id="0" name=""/>
        <dsp:cNvSpPr/>
      </dsp:nvSpPr>
      <dsp:spPr>
        <a:xfrm rot="10800000">
          <a:off x="2385298" y="3075847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kern="1200"/>
        </a:p>
      </dsp:txBody>
      <dsp:txXfrm rot="10800000">
        <a:off x="2522793" y="3183076"/>
        <a:ext cx="320822" cy="321687"/>
      </dsp:txXfrm>
    </dsp:sp>
    <dsp:sp modelId="{AC2F098B-E0F5-4881-9F5D-99017F62769A}">
      <dsp:nvSpPr>
        <dsp:cNvPr id="0" name=""/>
        <dsp:cNvSpPr/>
      </dsp:nvSpPr>
      <dsp:spPr>
        <a:xfrm>
          <a:off x="7233" y="2695356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Reserve planning and site prioritisation</a:t>
          </a:r>
          <a:endParaRPr lang="en-GB" sz="2000" kern="1200" dirty="0"/>
        </a:p>
      </dsp:txBody>
      <dsp:txXfrm>
        <a:off x="45225" y="2733348"/>
        <a:ext cx="2085893" cy="1221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8C4E3-A765-43DA-BEAB-F10D23C5C66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14D93F-9035-4003-A617-B1B24BBC6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84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Arachis</a:t>
            </a:r>
            <a:r>
              <a:rPr lang="en-GB" dirty="0" smtClean="0"/>
              <a:t> </a:t>
            </a:r>
            <a:r>
              <a:rPr lang="en-GB" dirty="0" err="1" smtClean="0"/>
              <a:t>diogoi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14D93F-9035-4003-A617-B1B24BBC665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949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718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28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664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30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264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75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114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98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573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89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350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F38AE-7C10-467F-A863-0F7F767AC883}" type="datetimeFigureOut">
              <a:rPr lang="en-GB" smtClean="0"/>
              <a:t>01/06/2016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757CF-422A-4818-96F6-87B5F579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8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wrdiversity.org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967"/>
            <a:ext cx="7772400" cy="1470025"/>
          </a:xfrm>
        </p:spPr>
        <p:txBody>
          <a:bodyPr/>
          <a:lstStyle/>
          <a:p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Global </a:t>
            </a:r>
            <a:r>
              <a:rPr lang="en-GB" b="1" i="1" dirty="0">
                <a:latin typeface="Helvetica" panose="020B0604020202020204" pitchFamily="34" charset="0"/>
                <a:cs typeface="Helvetica" panose="020B0604020202020204" pitchFamily="34" charset="0"/>
              </a:rPr>
              <a:t>in situ</a:t>
            </a:r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 conservation analysis of CWR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993776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Holly Vincent, Nigel Maxted</a:t>
            </a:r>
          </a:p>
          <a:p>
            <a:endParaRPr lang="en-GB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Plant Genetic Resources: our challenges, our food, our future</a:t>
            </a:r>
          </a:p>
          <a:p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GB" sz="16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nd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June 2016</a:t>
            </a:r>
          </a:p>
          <a:p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University of Birmingham,</a:t>
            </a:r>
          </a:p>
          <a:p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UK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Picture 3" descr="new_word_marque blue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88640"/>
            <a:ext cx="263261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524" y="5572397"/>
            <a:ext cx="5913437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542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biodiversity crisis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GB" sz="4400" b="1" dirty="0" smtClean="0">
                <a:solidFill>
                  <a:srgbClr val="FF0000"/>
                </a:solidFill>
              </a:rPr>
              <a:t>Currently living through the Earth’s sixth great extinction which is widely agreed to be caused by anthropogenic actions</a:t>
            </a:r>
          </a:p>
          <a:p>
            <a:pPr marL="0" indent="0">
              <a:buNone/>
            </a:pPr>
            <a:endParaRPr lang="en-GB" sz="2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3800" b="1" dirty="0" smtClean="0"/>
              <a:t>Biodiversity underpins the ecosystem services on which we rely. Studies have found biodiversity loss can have as much impact as climate change on ecosystems and their services.</a:t>
            </a:r>
          </a:p>
          <a:p>
            <a:pPr marL="0" indent="0">
              <a:buNone/>
            </a:pPr>
            <a:endParaRPr lang="en-GB" sz="3800" b="1" dirty="0" smtClean="0"/>
          </a:p>
          <a:p>
            <a:pPr marL="0" indent="0">
              <a:buNone/>
            </a:pPr>
            <a:r>
              <a:rPr lang="en-GB" sz="3800" b="1" dirty="0" smtClean="0"/>
              <a:t>By 2100 </a:t>
            </a:r>
            <a:r>
              <a:rPr lang="en-GB" sz="3800" b="1" dirty="0" smtClean="0">
                <a:solidFill>
                  <a:srgbClr val="FF0000"/>
                </a:solidFill>
              </a:rPr>
              <a:t>10-30%</a:t>
            </a:r>
            <a:r>
              <a:rPr lang="en-GB" sz="3800" b="1" dirty="0" smtClean="0"/>
              <a:t> of species globally could be at risk of extinction</a:t>
            </a:r>
          </a:p>
          <a:p>
            <a:pPr marL="0" indent="0">
              <a:buNone/>
            </a:pPr>
            <a:endParaRPr lang="en-GB" sz="3800" b="1" dirty="0" smtClean="0"/>
          </a:p>
          <a:p>
            <a:pPr marL="0" indent="0">
              <a:buNone/>
            </a:pPr>
            <a:r>
              <a:rPr lang="en-GB" sz="3800" b="1" dirty="0" smtClean="0"/>
              <a:t>The main drivers for biodiversity loss are demand for energy and the demand for food, which lead to deforestation, urbanisation of natural areas and climate change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4" b="4338"/>
          <a:stretch/>
        </p:blipFill>
        <p:spPr bwMode="auto">
          <a:xfrm>
            <a:off x="611560" y="5148993"/>
            <a:ext cx="2132157" cy="1238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us 3"/>
          <p:cNvSpPr/>
          <p:nvPr/>
        </p:nvSpPr>
        <p:spPr>
          <a:xfrm>
            <a:off x="2915816" y="5445224"/>
            <a:ext cx="648072" cy="57606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409" y="5212804"/>
            <a:ext cx="2193032" cy="109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qual 4"/>
          <p:cNvSpPr/>
          <p:nvPr/>
        </p:nvSpPr>
        <p:spPr>
          <a:xfrm>
            <a:off x="6012160" y="5517232"/>
            <a:ext cx="648072" cy="43204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179694"/>
            <a:ext cx="1977008" cy="110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57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The state of food </a:t>
            </a:r>
            <a:r>
              <a:rPr lang="en-GB" b="1" dirty="0" smtClean="0"/>
              <a:t>security worldwide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000" b="1" dirty="0" smtClean="0"/>
              <a:t>Food security – “</a:t>
            </a:r>
            <a:r>
              <a:rPr lang="en-GB" sz="2000" b="1" dirty="0" smtClean="0"/>
              <a:t>A </a:t>
            </a:r>
            <a:r>
              <a:rPr lang="en-GB" sz="2000" b="1" dirty="0"/>
              <a:t>situation that exists when </a:t>
            </a:r>
            <a:r>
              <a:rPr lang="en-GB" sz="2000" b="1" dirty="0">
                <a:solidFill>
                  <a:srgbClr val="FF0000"/>
                </a:solidFill>
              </a:rPr>
              <a:t>all people</a:t>
            </a:r>
            <a:r>
              <a:rPr lang="en-GB" sz="2000" b="1" dirty="0"/>
              <a:t>, at </a:t>
            </a:r>
            <a:r>
              <a:rPr lang="en-GB" sz="2000" b="1" dirty="0">
                <a:solidFill>
                  <a:srgbClr val="FF0000"/>
                </a:solidFill>
              </a:rPr>
              <a:t>all times</a:t>
            </a:r>
            <a:r>
              <a:rPr lang="en-GB" sz="2000" b="1" dirty="0"/>
              <a:t>, have physical, social and economic access to sufficient, safe and nutritious food that meets their dietary needs and food preferences for an active and healthy </a:t>
            </a:r>
            <a:r>
              <a:rPr lang="en-GB" sz="2000" b="1" dirty="0" smtClean="0"/>
              <a:t>life”</a:t>
            </a:r>
          </a:p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1 in 9 </a:t>
            </a:r>
            <a:r>
              <a:rPr lang="en-GB" sz="2000" b="1" dirty="0" smtClean="0"/>
              <a:t>people worldwide currently suffer from </a:t>
            </a:r>
            <a:r>
              <a:rPr lang="en-GB" sz="2000" b="1" dirty="0" smtClean="0">
                <a:solidFill>
                  <a:srgbClr val="FF0000"/>
                </a:solidFill>
              </a:rPr>
              <a:t>chronic hunger</a:t>
            </a:r>
            <a:r>
              <a:rPr lang="en-GB" sz="2000" b="1" dirty="0" smtClean="0"/>
              <a:t>; this is likely to increase with the forecast growth in human population over coming decades. </a:t>
            </a:r>
          </a:p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r>
              <a:rPr lang="en-GB" sz="2000" b="1" dirty="0" smtClean="0"/>
              <a:t>To feed a growing population it is estimated that 70-100% more food will need to be produced in 2050</a:t>
            </a:r>
          </a:p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r>
              <a:rPr lang="en-GB" sz="2000" b="1" dirty="0" smtClean="0"/>
              <a:t>Climate change is likely to impact food security. </a:t>
            </a:r>
            <a:r>
              <a:rPr lang="en-GB" sz="2000" b="1" dirty="0" smtClean="0"/>
              <a:t>The IPCC fifth assessment predicts that crop yiel</a:t>
            </a:r>
            <a:r>
              <a:rPr lang="en-GB" sz="2000" b="1" dirty="0" smtClean="0"/>
              <a:t>d losses may reach 25% per year post 2050 if we do not adapt our crops to a changing climate.</a:t>
            </a:r>
            <a:endParaRPr lang="en-GB" sz="2000" b="1" dirty="0" smtClean="0"/>
          </a:p>
          <a:p>
            <a:pPr marL="0" indent="0">
              <a:buNone/>
            </a:pP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62425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Agricultural challenges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62500" lnSpcReduction="20000"/>
          </a:bodyPr>
          <a:lstStyle/>
          <a:p>
            <a:r>
              <a:rPr lang="en-GB" sz="4500" dirty="0" smtClean="0"/>
              <a:t>Improve current food security and reduce hunger</a:t>
            </a:r>
            <a:r>
              <a:rPr lang="en-GB" sz="4500" dirty="0"/>
              <a:t> </a:t>
            </a:r>
            <a:r>
              <a:rPr lang="en-GB" sz="4500" dirty="0" smtClean="0"/>
              <a:t>and</a:t>
            </a:r>
            <a:r>
              <a:rPr lang="en-GB" sz="4500" dirty="0" smtClean="0"/>
              <a:t> malnutrition</a:t>
            </a:r>
          </a:p>
          <a:p>
            <a:pPr marL="0" indent="0">
              <a:buNone/>
            </a:pPr>
            <a:endParaRPr lang="en-GB" sz="4500" dirty="0" smtClean="0"/>
          </a:p>
          <a:p>
            <a:r>
              <a:rPr lang="en-GB" sz="4500" dirty="0" smtClean="0"/>
              <a:t>Increase food production for a projected 9.6 billion human population and a climate insecure future</a:t>
            </a:r>
          </a:p>
          <a:p>
            <a:pPr marL="0" indent="0">
              <a:buNone/>
            </a:pPr>
            <a:endParaRPr lang="en-GB" sz="4500" dirty="0" smtClean="0"/>
          </a:p>
          <a:p>
            <a:r>
              <a:rPr lang="en-GB" sz="4500" dirty="0" smtClean="0"/>
              <a:t>Increase efficiency and use fewer natural resources</a:t>
            </a:r>
          </a:p>
          <a:p>
            <a:pPr marL="0" indent="0">
              <a:buNone/>
            </a:pPr>
            <a:endParaRPr lang="en-GB" sz="4500" dirty="0" smtClean="0"/>
          </a:p>
          <a:p>
            <a:r>
              <a:rPr lang="en-GB" sz="4500" dirty="0" smtClean="0"/>
              <a:t>Increase tolerance of crops to pest and disease outbreaks -  forecast to migrate due to climate change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883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Crop wild relatives (CWR)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9992" y="1600201"/>
            <a:ext cx="4176464" cy="24768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 smtClean="0"/>
              <a:t>CWR are the wild </a:t>
            </a:r>
            <a:r>
              <a:rPr lang="en-GB" dirty="0" smtClean="0"/>
              <a:t>and weedy </a:t>
            </a:r>
            <a:r>
              <a:rPr lang="en-GB" dirty="0" smtClean="0"/>
              <a:t>cousins, including progenitors, </a:t>
            </a:r>
            <a:r>
              <a:rPr lang="en-GB" dirty="0" smtClean="0"/>
              <a:t>of domesticated </a:t>
            </a:r>
            <a:r>
              <a:rPr lang="en-GB" dirty="0" smtClean="0"/>
              <a:t>crops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CWR possess high </a:t>
            </a:r>
            <a:r>
              <a:rPr lang="en-GB" dirty="0" smtClean="0"/>
              <a:t>genetic diversity compared with domesticates and </a:t>
            </a:r>
            <a:r>
              <a:rPr lang="en-GB" dirty="0" smtClean="0"/>
              <a:t>contain underutilised </a:t>
            </a:r>
            <a:r>
              <a:rPr lang="en-GB" dirty="0" smtClean="0"/>
              <a:t>potential for crop </a:t>
            </a:r>
            <a:r>
              <a:rPr lang="en-GB" dirty="0" smtClean="0"/>
              <a:t>improvement</a:t>
            </a:r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7850"/>
            <a:ext cx="3465708" cy="230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5576" y="4581128"/>
            <a:ext cx="7992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Breeders have called for greater access to a wider range of CWR genetic </a:t>
            </a:r>
            <a:r>
              <a:rPr lang="en-GB" dirty="0" smtClean="0"/>
              <a:t>diversity to combat the agricultural challenges posed by climate change, and a growing population , </a:t>
            </a:r>
            <a:r>
              <a:rPr lang="en-GB" dirty="0"/>
              <a:t>leading to the inception of the project “Adapting Agriculture to Climate Change: Collecting, Protecting and Preparing Crop Wild Relatives</a:t>
            </a:r>
            <a:r>
              <a:rPr lang="en-GB" dirty="0" smtClean="0"/>
              <a:t>”.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687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CWR utilisation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2630421" cy="197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27984" y="1844824"/>
            <a:ext cx="4176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Solanum </a:t>
            </a:r>
            <a:r>
              <a:rPr lang="en-GB" i="1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chilense</a:t>
            </a:r>
            <a:r>
              <a:rPr lang="en-GB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dirty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GB" dirty="0" err="1">
                <a:latin typeface="Helvetica" panose="020B0604020202020204" pitchFamily="34" charset="0"/>
                <a:cs typeface="Helvetica" panose="020B0604020202020204" pitchFamily="34" charset="0"/>
              </a:rPr>
              <a:t>Dunal</a:t>
            </a:r>
            <a:r>
              <a:rPr lang="en-GB" dirty="0">
                <a:latin typeface="Helvetica" panose="020B0604020202020204" pitchFamily="34" charset="0"/>
                <a:cs typeface="Helvetica" panose="020B0604020202020204" pitchFamily="34" charset="0"/>
              </a:rPr>
              <a:t>) </a:t>
            </a:r>
            <a:r>
              <a:rPr lang="en-GB" dirty="0" err="1">
                <a:latin typeface="Helvetica" panose="020B0604020202020204" pitchFamily="34" charset="0"/>
                <a:cs typeface="Helvetica" panose="020B0604020202020204" pitchFamily="34" charset="0"/>
              </a:rPr>
              <a:t>Reiche</a:t>
            </a:r>
            <a:r>
              <a:rPr lang="en-GB" dirty="0" smtClean="0">
                <a:latin typeface="Helvetica" panose="020B0604020202020204" pitchFamily="34" charset="0"/>
                <a:cs typeface="Helvetica" panose="020B0604020202020204" pitchFamily="34" charset="0"/>
              </a:rPr>
              <a:t>- </a:t>
            </a:r>
            <a:r>
              <a:rPr lang="en-GB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resistance to tomato </a:t>
            </a:r>
            <a:r>
              <a:rPr lang="en-GB" dirty="0">
                <a:latin typeface="Helvetica" panose="020B0604020202020204" pitchFamily="34" charset="0"/>
                <a:cs typeface="Helvetica" panose="020B0604020202020204" pitchFamily="34" charset="0"/>
              </a:rPr>
              <a:t>yellow leaf curl virus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79" y="2996952"/>
            <a:ext cx="2665117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43608" y="3861048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 err="1" smtClean="0"/>
              <a:t>Manihot</a:t>
            </a:r>
            <a:r>
              <a:rPr lang="en-GB" i="1" dirty="0" smtClean="0"/>
              <a:t> </a:t>
            </a:r>
            <a:r>
              <a:rPr lang="en-GB" i="1" dirty="0" err="1" smtClean="0"/>
              <a:t>glaziovii</a:t>
            </a:r>
            <a:r>
              <a:rPr lang="en-GB" i="1" dirty="0" smtClean="0"/>
              <a:t> </a:t>
            </a:r>
            <a:r>
              <a:rPr lang="en-GB" i="1" dirty="0"/>
              <a:t> </a:t>
            </a:r>
            <a:r>
              <a:rPr lang="en-GB" dirty="0" err="1"/>
              <a:t>Müll</a:t>
            </a:r>
            <a:r>
              <a:rPr lang="en-GB" dirty="0"/>
              <a:t>. Arg.</a:t>
            </a:r>
            <a:r>
              <a:rPr lang="en-GB" dirty="0" smtClean="0"/>
              <a:t>– </a:t>
            </a:r>
            <a:r>
              <a:rPr lang="en-GB" dirty="0" smtClean="0"/>
              <a:t>improved cassava protein content</a:t>
            </a:r>
            <a:endParaRPr lang="en-GB" dirty="0"/>
          </a:p>
        </p:txBody>
      </p:sp>
      <p:sp>
        <p:nvSpPr>
          <p:cNvPr id="6" name="Left Arrow 5"/>
          <p:cNvSpPr/>
          <p:nvPr/>
        </p:nvSpPr>
        <p:spPr>
          <a:xfrm>
            <a:off x="3563888" y="2023973"/>
            <a:ext cx="792088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60032" y="3933056"/>
            <a:ext cx="81756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90374"/>
            <a:ext cx="2665117" cy="1778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27984" y="5494795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 smtClean="0"/>
              <a:t>Musa </a:t>
            </a:r>
            <a:r>
              <a:rPr lang="en-GB" i="1" dirty="0" err="1" smtClean="0"/>
              <a:t>itinerans</a:t>
            </a:r>
            <a:r>
              <a:rPr lang="en-GB" i="1" dirty="0" smtClean="0"/>
              <a:t> </a:t>
            </a:r>
            <a:r>
              <a:rPr lang="en-GB" dirty="0" err="1"/>
              <a:t>Cheesman</a:t>
            </a:r>
            <a:r>
              <a:rPr lang="en-GB" i="1" dirty="0"/>
              <a:t> </a:t>
            </a:r>
            <a:r>
              <a:rPr lang="en-GB" dirty="0" smtClean="0"/>
              <a:t>–water-logging resistance for banana</a:t>
            </a:r>
            <a:endParaRPr lang="en-GB" dirty="0"/>
          </a:p>
        </p:txBody>
      </p:sp>
      <p:sp>
        <p:nvSpPr>
          <p:cNvPr id="12" name="Left Arrow 11"/>
          <p:cNvSpPr/>
          <p:nvPr/>
        </p:nvSpPr>
        <p:spPr>
          <a:xfrm>
            <a:off x="3563888" y="5661248"/>
            <a:ext cx="792088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359509" y="3034632"/>
            <a:ext cx="4176464" cy="12926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CWR are estimated to contribute genes to cultivated crops worth US </a:t>
            </a:r>
            <a:r>
              <a:rPr lang="en-GB" sz="2000" b="1" dirty="0" smtClean="0"/>
              <a:t>$115 -196 billion </a:t>
            </a:r>
            <a:r>
              <a:rPr lang="en-GB" sz="2000" dirty="0" smtClean="0"/>
              <a:t>per annum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790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Threats to CWR</a:t>
            </a:r>
            <a:endParaRPr lang="en-GB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65" y="1600201"/>
            <a:ext cx="3648066" cy="21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38" y="3861048"/>
            <a:ext cx="3511302" cy="263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988" y="1600200"/>
            <a:ext cx="36195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7" r="7161" b="4647"/>
          <a:stretch/>
        </p:blipFill>
        <p:spPr bwMode="auto">
          <a:xfrm>
            <a:off x="4499992" y="3870920"/>
            <a:ext cx="3695496" cy="258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980" y="3140968"/>
            <a:ext cx="1575721" cy="227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9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Policy for </a:t>
            </a:r>
            <a:r>
              <a:rPr lang="en-GB" b="1" i="1" dirty="0" smtClean="0"/>
              <a:t>in situ </a:t>
            </a:r>
            <a:r>
              <a:rPr lang="en-GB" b="1" dirty="0" smtClean="0"/>
              <a:t>CWR conservation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5716" y="1628800"/>
            <a:ext cx="792088" cy="130224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29000"/>
            <a:ext cx="888355" cy="888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49" y="5013176"/>
            <a:ext cx="1196621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67744" y="1737959"/>
            <a:ext cx="61926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Aichi targets: 	     Target 13 </a:t>
            </a:r>
          </a:p>
          <a:p>
            <a:r>
              <a:rPr lang="en-GB" sz="3200" b="1" dirty="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GSPC: 		     Target 9</a:t>
            </a:r>
            <a:endParaRPr lang="en-GB" sz="3200" b="1" dirty="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580789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Second GPA: 	      Activity 4 </a:t>
            </a:r>
            <a:endParaRPr lang="en-GB" sz="3200" b="1" dirty="0">
              <a:solidFill>
                <a:schemeClr val="tx2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7744" y="5013176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SDGs: 		      Target 2 </a:t>
            </a:r>
            <a:endParaRPr lang="en-GB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96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Conservation of CWR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840" y="1656001"/>
            <a:ext cx="1810544" cy="620872"/>
          </a:xfrm>
        </p:spPr>
        <p:txBody>
          <a:bodyPr/>
          <a:lstStyle/>
          <a:p>
            <a:pPr marL="0" indent="0">
              <a:buNone/>
            </a:pPr>
            <a:r>
              <a:rPr lang="en-GB" i="1" dirty="0" smtClean="0"/>
              <a:t>In situ</a:t>
            </a:r>
            <a:endParaRPr lang="en-GB" i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321296" y="1682239"/>
            <a:ext cx="2170584" cy="594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i="1" dirty="0" smtClean="0"/>
              <a:t>Ex situ</a:t>
            </a:r>
            <a:endParaRPr lang="en-GB" i="1" dirty="0"/>
          </a:p>
        </p:txBody>
      </p:sp>
      <p:pic>
        <p:nvPicPr>
          <p:cNvPr id="5" name="Picture 2" descr="Genetic Reserve 1, Syria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 l="6027" r="6642" b="8044"/>
          <a:stretch>
            <a:fillRect/>
          </a:stretch>
        </p:blipFill>
        <p:spPr bwMode="auto">
          <a:xfrm>
            <a:off x="5021948" y="2442817"/>
            <a:ext cx="3744416" cy="262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42817"/>
            <a:ext cx="3657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24" y="4221426"/>
            <a:ext cx="1835696" cy="244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618062"/>
            <a:ext cx="23812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07" t="19643" r="17897" b="6250"/>
          <a:stretch/>
        </p:blipFill>
        <p:spPr bwMode="auto">
          <a:xfrm>
            <a:off x="5052039" y="4259301"/>
            <a:ext cx="1608193" cy="248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913" y="4725144"/>
            <a:ext cx="2448543" cy="16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66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A focus on </a:t>
            </a:r>
            <a:r>
              <a:rPr lang="en-GB" b="1" i="1" dirty="0" smtClean="0"/>
              <a:t>in situ </a:t>
            </a:r>
            <a:r>
              <a:rPr lang="en-GB" b="1" dirty="0" smtClean="0"/>
              <a:t>conservation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2800" dirty="0" smtClean="0"/>
              <a:t>CWR are present in many PAs but not necessarily managed. Some examples of sites managed for CWR include</a:t>
            </a:r>
            <a:r>
              <a:rPr lang="en-GB" sz="2800" dirty="0" smtClean="0"/>
              <a:t>: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/>
              <a:t>Deltas del Estero Real y Llanos de </a:t>
            </a:r>
            <a:r>
              <a:rPr lang="en-GB" sz="2800" dirty="0" err="1"/>
              <a:t>Apacunca</a:t>
            </a:r>
            <a:r>
              <a:rPr lang="en-GB" sz="2800" dirty="0"/>
              <a:t> </a:t>
            </a:r>
            <a:r>
              <a:rPr lang="en-GB" sz="2800" dirty="0" smtClean="0"/>
              <a:t>, Nicaragua </a:t>
            </a:r>
            <a:r>
              <a:rPr lang="en-GB" sz="2800" dirty="0"/>
              <a:t>– </a:t>
            </a:r>
            <a:r>
              <a:rPr lang="en-GB" sz="2800" i="1" dirty="0" err="1"/>
              <a:t>Zea</a:t>
            </a:r>
            <a:r>
              <a:rPr lang="en-GB" sz="2800" i="1" dirty="0"/>
              <a:t> </a:t>
            </a:r>
            <a:r>
              <a:rPr lang="en-GB" sz="2800" i="1" dirty="0" err="1"/>
              <a:t>nicaraguensis</a:t>
            </a:r>
            <a:r>
              <a:rPr lang="en-GB" sz="2800" i="1" dirty="0"/>
              <a:t> </a:t>
            </a:r>
            <a:r>
              <a:rPr lang="en-GB" sz="2800" dirty="0" err="1"/>
              <a:t>Iltis</a:t>
            </a:r>
            <a:r>
              <a:rPr lang="en-GB" sz="2800" dirty="0"/>
              <a:t> &amp; </a:t>
            </a:r>
            <a:r>
              <a:rPr lang="en-GB" sz="2800" dirty="0" smtClean="0"/>
              <a:t>Benz</a:t>
            </a:r>
          </a:p>
          <a:p>
            <a:r>
              <a:rPr lang="en-GB" sz="2800" dirty="0"/>
              <a:t>Villavicencio Natural </a:t>
            </a:r>
            <a:r>
              <a:rPr lang="en-GB" sz="2800" dirty="0" smtClean="0"/>
              <a:t>Reserve, Argentina – potato CWR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Ceylanpinar</a:t>
            </a:r>
            <a:r>
              <a:rPr lang="en-US" dirty="0" smtClean="0"/>
              <a:t> </a:t>
            </a:r>
            <a:r>
              <a:rPr lang="en-US" dirty="0"/>
              <a:t>of South-east </a:t>
            </a:r>
            <a:r>
              <a:rPr lang="en-US" dirty="0" smtClean="0"/>
              <a:t>Turkey- wheat </a:t>
            </a:r>
            <a:r>
              <a:rPr lang="en-US" dirty="0" smtClean="0"/>
              <a:t>CWR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0" lvl="1" indent="0">
              <a:buNone/>
            </a:pPr>
            <a:r>
              <a:rPr lang="en-US" dirty="0" smtClean="0"/>
              <a:t>However, most of these sites do not meet the CWR genetic reserve standards set out by </a:t>
            </a:r>
            <a:r>
              <a:rPr lang="en-US" dirty="0" err="1" smtClean="0"/>
              <a:t>Iriondo</a:t>
            </a:r>
            <a:r>
              <a:rPr lang="en-US" dirty="0" smtClean="0"/>
              <a:t> et al. (2012)</a:t>
            </a:r>
            <a:endParaRPr lang="en-US" dirty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899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Protected areas (PA)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1" r="4758" b="49950"/>
          <a:stretch/>
        </p:blipFill>
        <p:spPr>
          <a:xfrm>
            <a:off x="179512" y="1628800"/>
            <a:ext cx="8748422" cy="3744416"/>
          </a:xfrm>
        </p:spPr>
      </p:pic>
      <p:sp>
        <p:nvSpPr>
          <p:cNvPr id="3" name="Rectangle 2"/>
          <p:cNvSpPr/>
          <p:nvPr/>
        </p:nvSpPr>
        <p:spPr>
          <a:xfrm>
            <a:off x="683569" y="5445224"/>
            <a:ext cx="35283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15.4% </a:t>
            </a:r>
            <a:r>
              <a:rPr lang="en-GB" dirty="0"/>
              <a:t>of the terrestrial </a:t>
            </a:r>
            <a:r>
              <a:rPr lang="en-GB" dirty="0" smtClean="0"/>
              <a:t>world covered by PAs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4860032" y="5445224"/>
            <a:ext cx="36004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17% </a:t>
            </a:r>
            <a:r>
              <a:rPr lang="en-GB" dirty="0" smtClean="0"/>
              <a:t>is required by 2020 (Aichi Target 11)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619672" y="2708920"/>
            <a:ext cx="5760640" cy="20313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Protected areas are not totally failsafe. PADDD Tracker monitors the downscaling, downgrading and </a:t>
            </a:r>
            <a:r>
              <a:rPr lang="en-GB" dirty="0" err="1" smtClean="0"/>
              <a:t>degazettement</a:t>
            </a:r>
            <a:r>
              <a:rPr lang="en-GB" dirty="0" smtClean="0"/>
              <a:t> of PAs globally .</a:t>
            </a:r>
          </a:p>
          <a:p>
            <a:endParaRPr lang="en-GB" dirty="0"/>
          </a:p>
          <a:p>
            <a:r>
              <a:rPr lang="en-GB" dirty="0" smtClean="0"/>
              <a:t>There is also concern over the increasing loss and fragmentation of unprotected habitats leading to increasingly isolated biodiversity in PAs.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38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1" dirty="0" smtClean="0"/>
              <a:t>In situ </a:t>
            </a:r>
            <a:r>
              <a:rPr lang="en-GB" b="1" dirty="0" smtClean="0"/>
              <a:t>CWR conservation analysis process </a:t>
            </a:r>
            <a:endParaRPr lang="en-GB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8537115"/>
              </p:ext>
            </p:extLst>
          </p:nvPr>
        </p:nvGraphicFramePr>
        <p:xfrm>
          <a:off x="457200" y="1340768"/>
          <a:ext cx="8147248" cy="478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5022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 smtClean="0"/>
              <a:t>Target CWR and data collation</a:t>
            </a:r>
            <a:endParaRPr lang="en-GB" sz="4000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6" t="12703" r="1982" b="28916"/>
          <a:stretch/>
        </p:blipFill>
        <p:spPr bwMode="auto">
          <a:xfrm>
            <a:off x="461147" y="1556792"/>
            <a:ext cx="5839045" cy="259228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17929" y="3717032"/>
            <a:ext cx="6840760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In total we included 185 crops and 1431 closely related CWR.</a:t>
            </a:r>
          </a:p>
          <a:p>
            <a:endParaRPr lang="en-GB" dirty="0"/>
          </a:p>
          <a:p>
            <a:r>
              <a:rPr lang="en-GB" dirty="0" smtClean="0"/>
              <a:t>These included CWR in genepools 1B and 2; taxon groups 1B-3; and CWR with recorded known or potential use in crop breeding.</a:t>
            </a:r>
          </a:p>
          <a:p>
            <a:endParaRPr lang="en-GB" dirty="0"/>
          </a:p>
          <a:p>
            <a:r>
              <a:rPr lang="en-GB" dirty="0" smtClean="0"/>
              <a:t>Occurrence records were edited to remove: those with no coordinate data; those with coordinates that have greater inaccuracy than 10 km; cultivated records; and records that occur outside CWR native area. In total 334,527 occurrences were utilised.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8" t="13205" r="11598" b="23876"/>
          <a:stretch/>
        </p:blipFill>
        <p:spPr bwMode="auto">
          <a:xfrm>
            <a:off x="3707904" y="1556792"/>
            <a:ext cx="4690205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6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 smtClean="0"/>
              <a:t>SDMs: current climate</a:t>
            </a:r>
            <a:endParaRPr lang="en-GB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12187" y="1412776"/>
            <a:ext cx="309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Species with &lt; 10</a:t>
            </a:r>
          </a:p>
          <a:p>
            <a:r>
              <a:rPr lang="en-GB" dirty="0" smtClean="0"/>
              <a:t>unique occurrence records</a:t>
            </a:r>
            <a:endParaRPr lang="en-GB" dirty="0"/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9" t="43621" r="26422" b="8932"/>
          <a:stretch/>
        </p:blipFill>
        <p:spPr bwMode="auto">
          <a:xfrm>
            <a:off x="6044092" y="4437112"/>
            <a:ext cx="2632364" cy="21474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6031231" y="2732327"/>
            <a:ext cx="2458256" cy="1028082"/>
            <a:chOff x="2109" y="570560"/>
            <a:chExt cx="2570207" cy="1028082"/>
          </a:xfrm>
        </p:grpSpPr>
        <p:sp>
          <p:nvSpPr>
            <p:cNvPr id="13" name="Chevron 12"/>
            <p:cNvSpPr/>
            <p:nvPr/>
          </p:nvSpPr>
          <p:spPr>
            <a:xfrm>
              <a:off x="2109" y="570560"/>
              <a:ext cx="2570207" cy="1028082"/>
            </a:xfrm>
            <a:prstGeom prst="flowChartAlternateProcess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Chevron 4"/>
            <p:cNvSpPr/>
            <p:nvPr/>
          </p:nvSpPr>
          <p:spPr>
            <a:xfrm>
              <a:off x="2109" y="570560"/>
              <a:ext cx="2570207" cy="1028082"/>
            </a:xfrm>
            <a:prstGeom prst="flowChartAlternateProcess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008" tIns="20003" rIns="20003" bIns="20003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500" kern="1200" dirty="0" smtClean="0"/>
                <a:t>50 km buffer around each occurrence record</a:t>
              </a:r>
              <a:endParaRPr lang="en-GB" sz="1500" kern="1200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456907" y="141277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Species with &gt;10 unique occurrence records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258500" y="2832966"/>
            <a:ext cx="2458256" cy="1028082"/>
            <a:chOff x="2109" y="570560"/>
            <a:chExt cx="2570207" cy="1028082"/>
          </a:xfrm>
        </p:grpSpPr>
        <p:sp>
          <p:nvSpPr>
            <p:cNvPr id="19" name="Chevron 12"/>
            <p:cNvSpPr/>
            <p:nvPr/>
          </p:nvSpPr>
          <p:spPr>
            <a:xfrm>
              <a:off x="2109" y="570560"/>
              <a:ext cx="2570207" cy="1028082"/>
            </a:xfrm>
            <a:prstGeom prst="flowChartAlternateProcess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Chevron 4"/>
            <p:cNvSpPr/>
            <p:nvPr/>
          </p:nvSpPr>
          <p:spPr>
            <a:xfrm>
              <a:off x="2109" y="570560"/>
              <a:ext cx="2570207" cy="1028082"/>
            </a:xfrm>
            <a:prstGeom prst="flowChartAlternateProcess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008" tIns="20003" rIns="20003" bIns="20003" numCol="1" spcCol="1270" anchor="ctr" anchorCtr="0">
              <a:noAutofit/>
            </a:bodyPr>
            <a:lstStyle/>
            <a:p>
              <a:pPr lvl="0" algn="ctr"/>
              <a:r>
                <a:rPr lang="en-GB" sz="1600" dirty="0"/>
                <a:t>Variance inflation factor analysis to reduce input variables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252139" y="4005064"/>
            <a:ext cx="2458256" cy="1028082"/>
            <a:chOff x="2109" y="570560"/>
            <a:chExt cx="2570207" cy="1028082"/>
          </a:xfrm>
        </p:grpSpPr>
        <p:sp>
          <p:nvSpPr>
            <p:cNvPr id="22" name="Chevron 12"/>
            <p:cNvSpPr/>
            <p:nvPr/>
          </p:nvSpPr>
          <p:spPr>
            <a:xfrm>
              <a:off x="2109" y="570560"/>
              <a:ext cx="2570207" cy="1028082"/>
            </a:xfrm>
            <a:prstGeom prst="flowChartAlternateProcess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Chevron 4"/>
            <p:cNvSpPr/>
            <p:nvPr/>
          </p:nvSpPr>
          <p:spPr>
            <a:xfrm>
              <a:off x="2109" y="570560"/>
              <a:ext cx="2570207" cy="1028082"/>
            </a:xfrm>
            <a:prstGeom prst="flowChartAlternateProcess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008" tIns="20003" rIns="20003" bIns="20003" numCol="1" spcCol="1270" anchor="ctr" anchorCtr="0">
              <a:noAutofit/>
            </a:bodyPr>
            <a:lstStyle/>
            <a:p>
              <a:pPr lvl="0" algn="ctr"/>
              <a:r>
                <a:rPr lang="en-GB" sz="1600" dirty="0" err="1"/>
                <a:t>MaxEnt</a:t>
              </a:r>
              <a:r>
                <a:rPr lang="en-GB" sz="1600" dirty="0"/>
                <a:t> modelling, validation and thresholding</a:t>
              </a:r>
            </a:p>
          </p:txBody>
        </p:sp>
      </p:grpSp>
      <p:sp>
        <p:nvSpPr>
          <p:cNvPr id="15" name="Flowchart: Process 14"/>
          <p:cNvSpPr/>
          <p:nvPr/>
        </p:nvSpPr>
        <p:spPr>
          <a:xfrm>
            <a:off x="3707904" y="2132856"/>
            <a:ext cx="946740" cy="57606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Edaphic variables</a:t>
            </a:r>
            <a:endParaRPr lang="en-GB" sz="1400" dirty="0"/>
          </a:p>
        </p:txBody>
      </p:sp>
      <p:sp>
        <p:nvSpPr>
          <p:cNvPr id="25" name="Flowchart: Process 24"/>
          <p:cNvSpPr/>
          <p:nvPr/>
        </p:nvSpPr>
        <p:spPr>
          <a:xfrm>
            <a:off x="1835696" y="1988840"/>
            <a:ext cx="1296144" cy="57606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Geophysical variables</a:t>
            </a:r>
            <a:endParaRPr lang="en-GB" sz="1400" dirty="0"/>
          </a:p>
        </p:txBody>
      </p:sp>
      <p:sp>
        <p:nvSpPr>
          <p:cNvPr id="26" name="Flowchart: Process 25"/>
          <p:cNvSpPr/>
          <p:nvPr/>
        </p:nvSpPr>
        <p:spPr>
          <a:xfrm>
            <a:off x="323528" y="2132856"/>
            <a:ext cx="946740" cy="57606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C</a:t>
            </a:r>
            <a:r>
              <a:rPr lang="en-GB" sz="1400" dirty="0" smtClean="0"/>
              <a:t>limatic variables</a:t>
            </a:r>
            <a:endParaRPr lang="en-GB" sz="14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899592" y="2832966"/>
            <a:ext cx="352547" cy="1639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716756" y="2832966"/>
            <a:ext cx="351188" cy="1639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5" idx="2"/>
            <a:endCxn id="19" idx="0"/>
          </p:cNvCxnSpPr>
          <p:nvPr/>
        </p:nvCxnSpPr>
        <p:spPr>
          <a:xfrm>
            <a:off x="2483768" y="2564904"/>
            <a:ext cx="3860" cy="268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481267" y="3861048"/>
            <a:ext cx="6361" cy="134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5" name="Rectangle 7174"/>
          <p:cNvSpPr/>
          <p:nvPr/>
        </p:nvSpPr>
        <p:spPr>
          <a:xfrm>
            <a:off x="5364088" y="1345313"/>
            <a:ext cx="3600400" cy="539605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107503" y="1345313"/>
            <a:ext cx="5112569" cy="5299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176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9" t="14110" r="10326" b="5994"/>
          <a:stretch/>
        </p:blipFill>
        <p:spPr bwMode="auto">
          <a:xfrm>
            <a:off x="1322778" y="5229200"/>
            <a:ext cx="2446488" cy="134640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44" name="Straight Arrow Connector 43"/>
          <p:cNvCxnSpPr/>
          <p:nvPr/>
        </p:nvCxnSpPr>
        <p:spPr>
          <a:xfrm>
            <a:off x="2483768" y="5023160"/>
            <a:ext cx="6361" cy="134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7380312" y="3760409"/>
            <a:ext cx="0" cy="676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06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 smtClean="0"/>
              <a:t>SDMs: future </a:t>
            </a:r>
            <a:r>
              <a:rPr lang="en-GB" sz="4000" b="1" dirty="0"/>
              <a:t>climate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043608" y="1412776"/>
            <a:ext cx="7139136" cy="7486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30 future climate scenarios for 2070 at RCP 4.5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47617733"/>
              </p:ext>
            </p:extLst>
          </p:nvPr>
        </p:nvGraphicFramePr>
        <p:xfrm>
          <a:off x="611560" y="2060848"/>
          <a:ext cx="792088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589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SDMs: future climate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" t="8946" r="6984" b="8200"/>
          <a:stretch/>
        </p:blipFill>
        <p:spPr bwMode="auto">
          <a:xfrm>
            <a:off x="251520" y="1762836"/>
            <a:ext cx="8614521" cy="433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3645024"/>
            <a:ext cx="1512168" cy="10233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future climate secure</a:t>
            </a: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future climate  insecure</a:t>
            </a:r>
          </a:p>
          <a:p>
            <a:endParaRPr lang="en-GB" sz="1050" dirty="0"/>
          </a:p>
        </p:txBody>
      </p:sp>
      <p:sp>
        <p:nvSpPr>
          <p:cNvPr id="4" name="Flowchart: Process 3"/>
          <p:cNvSpPr/>
          <p:nvPr/>
        </p:nvSpPr>
        <p:spPr>
          <a:xfrm>
            <a:off x="683568" y="3933056"/>
            <a:ext cx="216024" cy="223646"/>
          </a:xfrm>
          <a:prstGeom prst="flowChartProcess">
            <a:avLst/>
          </a:prstGeom>
          <a:solidFill>
            <a:srgbClr val="9DF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Process 5"/>
          <p:cNvSpPr/>
          <p:nvPr/>
        </p:nvSpPr>
        <p:spPr>
          <a:xfrm>
            <a:off x="683568" y="4573506"/>
            <a:ext cx="216024" cy="223646"/>
          </a:xfrm>
          <a:prstGeom prst="flowChartProces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Process 4"/>
          <p:cNvSpPr/>
          <p:nvPr/>
        </p:nvSpPr>
        <p:spPr>
          <a:xfrm>
            <a:off x="539552" y="3501008"/>
            <a:ext cx="1512168" cy="1440160"/>
          </a:xfrm>
          <a:prstGeom prst="flowChartProcess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19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Genetic diversity assessment: environmental niche as proxy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35938"/>
            <a:ext cx="3970784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Genetic diversity data is often lacking for individual occurrence records. Environmental adaptation can be used as a proxy for genetic diversity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err="1" smtClean="0"/>
              <a:t>Ecogeographic</a:t>
            </a:r>
            <a:r>
              <a:rPr lang="en-GB" dirty="0" smtClean="0"/>
              <a:t> </a:t>
            </a:r>
            <a:r>
              <a:rPr lang="en-GB" dirty="0" smtClean="0"/>
              <a:t>land characterisation (ELC) </a:t>
            </a:r>
            <a:r>
              <a:rPr lang="en-GB" dirty="0" smtClean="0"/>
              <a:t>maps cluster edaphic, geophysical and bioclimatic variables then combine to qualify land into different adaptive scenarios.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4" r="26317"/>
          <a:stretch/>
        </p:blipFill>
        <p:spPr bwMode="auto">
          <a:xfrm>
            <a:off x="4499992" y="1700807"/>
            <a:ext cx="3720115" cy="3903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2" t="31473" r="23008" b="28962"/>
          <a:stretch/>
        </p:blipFill>
        <p:spPr bwMode="auto">
          <a:xfrm>
            <a:off x="5419731" y="5013176"/>
            <a:ext cx="3472749" cy="1441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44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i="1" dirty="0" smtClean="0"/>
              <a:t>In situ </a:t>
            </a:r>
            <a:r>
              <a:rPr lang="en-GB" sz="4000" b="1" dirty="0"/>
              <a:t>g</a:t>
            </a:r>
            <a:r>
              <a:rPr lang="en-GB" sz="4000" b="1" dirty="0" smtClean="0"/>
              <a:t>ap </a:t>
            </a:r>
            <a:r>
              <a:rPr lang="en-GB" sz="4000" b="1" dirty="0" smtClean="0"/>
              <a:t>analysis</a:t>
            </a:r>
            <a:endParaRPr lang="en-GB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3" t="20000" r="5429"/>
          <a:stretch/>
        </p:blipFill>
        <p:spPr>
          <a:xfrm>
            <a:off x="378822" y="1412776"/>
            <a:ext cx="8268789" cy="517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6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 smtClean="0"/>
              <a:t>Reserve </a:t>
            </a:r>
            <a:r>
              <a:rPr lang="en-GB" sz="4000" b="1" dirty="0" smtClean="0"/>
              <a:t>planning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Marxan is a systematic conservation planning tool which attempts to maximise biodiversity targets whilst minimising cost.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Marxan requires four input files:</a:t>
            </a:r>
          </a:p>
          <a:p>
            <a:r>
              <a:rPr lang="en-GB" dirty="0" smtClean="0"/>
              <a:t>planning units (</a:t>
            </a:r>
            <a:r>
              <a:rPr lang="en-GB" dirty="0" err="1" smtClean="0"/>
              <a:t>pu</a:t>
            </a:r>
            <a:r>
              <a:rPr lang="en-GB" dirty="0" smtClean="0"/>
              <a:t>): 5x5 arc minutes grid 				  	    (~10km at the equator)</a:t>
            </a:r>
          </a:p>
          <a:p>
            <a:r>
              <a:rPr lang="en-GB" dirty="0" smtClean="0"/>
              <a:t>boundary: 	    the neighbours of each planning 			    unit</a:t>
            </a:r>
          </a:p>
          <a:p>
            <a:r>
              <a:rPr lang="en-GB" dirty="0" smtClean="0"/>
              <a:t>species (</a:t>
            </a:r>
            <a:r>
              <a:rPr lang="en-GB" dirty="0" err="1" smtClean="0"/>
              <a:t>sp</a:t>
            </a:r>
            <a:r>
              <a:rPr lang="en-GB" dirty="0" smtClean="0"/>
              <a:t>)</a:t>
            </a:r>
            <a:r>
              <a:rPr lang="en-GB" dirty="0"/>
              <a:t>:</a:t>
            </a:r>
            <a:r>
              <a:rPr lang="en-GB" dirty="0" smtClean="0"/>
              <a:t> 	    CWR/</a:t>
            </a:r>
            <a:r>
              <a:rPr lang="en-GB" dirty="0" err="1" smtClean="0"/>
              <a:t>elc</a:t>
            </a:r>
            <a:r>
              <a:rPr lang="en-GB" dirty="0" smtClean="0"/>
              <a:t> niche combinations</a:t>
            </a:r>
          </a:p>
          <a:p>
            <a:r>
              <a:rPr lang="en-GB" dirty="0" err="1" smtClean="0"/>
              <a:t>pu</a:t>
            </a:r>
            <a:r>
              <a:rPr lang="en-GB" dirty="0" smtClean="0"/>
              <a:t> </a:t>
            </a:r>
            <a:r>
              <a:rPr lang="en-GB" dirty="0" smtClean="0"/>
              <a:t>versus </a:t>
            </a:r>
            <a:r>
              <a:rPr lang="en-GB" dirty="0" err="1" smtClean="0"/>
              <a:t>sp</a:t>
            </a:r>
            <a:r>
              <a:rPr lang="en-GB" dirty="0" smtClean="0"/>
              <a:t>: 	    CWR/ELC niche combinations 			    per planning unit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464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 smtClean="0"/>
              <a:t>Site prioritisation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Further prioritisation of the potential reserve network produced by Marxan is required, as it is not economically feasible to conserve all sites.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We further prioritised by: </a:t>
            </a:r>
          </a:p>
          <a:p>
            <a:r>
              <a:rPr lang="en-GB" dirty="0" smtClean="0"/>
              <a:t>Complementarity</a:t>
            </a:r>
          </a:p>
          <a:p>
            <a:r>
              <a:rPr lang="en-GB" dirty="0" smtClean="0"/>
              <a:t>Valuing sites based upon economic crop values and the presence of their CWR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91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 smtClean="0"/>
              <a:t>Progress</a:t>
            </a:r>
            <a:endParaRPr lang="en-GB" sz="4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94044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4" descr="C:\Users\Holly\AppData\Local\Microsoft\Windows\Temporary Internet Files\Content.IE5\8BYLMTCX\Tick-green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20534"/>
            <a:ext cx="1224136" cy="118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Holly\AppData\Local\Microsoft\Windows\Temporary Internet Files\Content.IE5\8BYLMTCX\Tick-green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20534"/>
            <a:ext cx="1224136" cy="118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Holly\AppData\Local\Microsoft\Windows\Temporary Internet Files\Content.IE5\8BYLMTCX\Tick-green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720534"/>
            <a:ext cx="1224136" cy="118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Holly\AppData\Local\Microsoft\Windows\Temporary Internet Files\Content.IE5\8BYLMTCX\Tick-green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869160"/>
            <a:ext cx="1224136" cy="118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81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 smtClean="0"/>
              <a:t>Possible future work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‘Ground </a:t>
            </a:r>
            <a:r>
              <a:rPr lang="en-US" dirty="0" err="1"/>
              <a:t>truthing</a:t>
            </a:r>
            <a:r>
              <a:rPr lang="en-US" dirty="0"/>
              <a:t>’ of species </a:t>
            </a:r>
            <a:r>
              <a:rPr lang="en-US" dirty="0" smtClean="0"/>
              <a:t>distributions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GB" dirty="0" smtClean="0"/>
              <a:t>Contact PA managers and check for presence of CWR populations inside PAs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Addition of threat layers to the reserve planning scenario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Targeted collections of CWR undertaken by the “</a:t>
            </a:r>
            <a:r>
              <a:rPr lang="en-US" dirty="0"/>
              <a:t>Adapting Agriculture to Climate </a:t>
            </a:r>
            <a:r>
              <a:rPr lang="en-US" dirty="0" smtClean="0"/>
              <a:t>Change” project can be used in future iterations of reserve planning to improve site selection. Allow more detailed modelling of species with few or no occurrence records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Biotechnology is becoming cheaper, mass sequencing of germplasm accessions could improve the targeting of populations for </a:t>
            </a:r>
            <a:r>
              <a:rPr lang="en-US" i="1" dirty="0" smtClean="0"/>
              <a:t>in situ </a:t>
            </a:r>
            <a:r>
              <a:rPr lang="en-US" dirty="0" smtClean="0"/>
              <a:t>conservation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810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 smtClean="0"/>
              <a:t>Acknowledgments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This work was undertaken as part of the initiative “Adapting Agriculture to Climate Change: Collecting, Protecting and Preparing Crop Wild Relatives” which is supported by the Government of Norway.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smtClean="0"/>
              <a:t>project is managed by the Global Crop Diversity Trust with the Millennium Seed Bank of the Royal Botanic Gardens, Kew UK and implemented in partnership with national and international </a:t>
            </a:r>
            <a:r>
              <a:rPr lang="en-US" dirty="0" err="1" smtClean="0"/>
              <a:t>genebanks</a:t>
            </a:r>
            <a:r>
              <a:rPr lang="en-US" dirty="0" smtClean="0"/>
              <a:t> and plant breeding institutes around the world.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 smtClean="0"/>
              <a:t>further information, go to the project website: </a:t>
            </a:r>
            <a:r>
              <a:rPr lang="en-US" u="sng" dirty="0" smtClean="0">
                <a:hlinkClick r:id="rId3"/>
              </a:rPr>
              <a:t>http://www.cwrdiversity.org/</a:t>
            </a:r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637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 smtClean="0"/>
              <a:t>Photo credits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1100" dirty="0" smtClean="0"/>
              <a:t>Slide 2</a:t>
            </a:r>
            <a:r>
              <a:rPr lang="en-GB" sz="1100" dirty="0"/>
              <a:t>: http://</a:t>
            </a:r>
            <a:r>
              <a:rPr lang="en-GB" sz="1100" dirty="0" smtClean="0"/>
              <a:t>williegmcbride.blogspot.co.uk/2011/12/evolving-with-open-heart-and-open-mind.html; </a:t>
            </a:r>
            <a:r>
              <a:rPr lang="en-GB" sz="1100" dirty="0" err="1"/>
              <a:t>Cholla</a:t>
            </a:r>
            <a:r>
              <a:rPr lang="en-GB" sz="1100" dirty="0"/>
              <a:t> Power Plant, near Joseph City, </a:t>
            </a:r>
            <a:r>
              <a:rPr lang="en-GB" sz="1100" dirty="0" smtClean="0"/>
              <a:t>Arizona</a:t>
            </a:r>
            <a:r>
              <a:rPr lang="en-GB" sz="1100" dirty="0"/>
              <a:t> </a:t>
            </a:r>
            <a:r>
              <a:rPr lang="en-GB" sz="1100" dirty="0" smtClean="0"/>
              <a:t>(photo PD </a:t>
            </a:r>
            <a:r>
              <a:rPr lang="en-GB" sz="1100" dirty="0"/>
              <a:t>Tillman); </a:t>
            </a:r>
            <a:r>
              <a:rPr lang="en-GB" sz="1100" dirty="0" smtClean="0"/>
              <a:t>sign image </a:t>
            </a:r>
            <a:r>
              <a:rPr lang="en-GB" sz="1100" dirty="0"/>
              <a:t>via: shutterstock.com</a:t>
            </a:r>
            <a:endParaRPr lang="en-GB" sz="1100" dirty="0" smtClean="0"/>
          </a:p>
          <a:p>
            <a:pPr marL="0" indent="0">
              <a:buNone/>
            </a:pPr>
            <a:endParaRPr lang="en-GB" sz="1100" dirty="0" smtClean="0"/>
          </a:p>
          <a:p>
            <a:pPr marL="0" indent="0">
              <a:buNone/>
            </a:pPr>
            <a:r>
              <a:rPr lang="en-GB" sz="1100" dirty="0" smtClean="0"/>
              <a:t>Slide </a:t>
            </a:r>
            <a:r>
              <a:rPr lang="en-GB" sz="1100" dirty="0"/>
              <a:t>5: https://www.york.ac.uk/news-and-events/news/2010/research/artemisia</a:t>
            </a:r>
            <a:r>
              <a:rPr lang="en-GB" sz="1100" dirty="0" smtClean="0"/>
              <a:t>/</a:t>
            </a:r>
          </a:p>
          <a:p>
            <a:pPr marL="0" indent="0">
              <a:buNone/>
            </a:pPr>
            <a:endParaRPr lang="en-GB" sz="1100" dirty="0" smtClean="0"/>
          </a:p>
          <a:p>
            <a:pPr marL="0" indent="0">
              <a:buNone/>
            </a:pPr>
            <a:r>
              <a:rPr lang="en-GB" sz="1100" dirty="0" smtClean="0"/>
              <a:t>Slide 6:</a:t>
            </a:r>
            <a:r>
              <a:rPr lang="en-GB" sz="1100" i="1" dirty="0" smtClean="0"/>
              <a:t>Solanum </a:t>
            </a:r>
            <a:r>
              <a:rPr lang="en-GB" sz="1100" i="1" dirty="0" err="1" smtClean="0"/>
              <a:t>chilense</a:t>
            </a:r>
            <a:r>
              <a:rPr lang="en-GB" sz="1100" i="1" dirty="0" smtClean="0"/>
              <a:t> </a:t>
            </a:r>
            <a:r>
              <a:rPr lang="en-GB" sz="1100" dirty="0" smtClean="0"/>
              <a:t>(</a:t>
            </a:r>
            <a:r>
              <a:rPr lang="en-GB" sz="1100" dirty="0"/>
              <a:t>Oliver </a:t>
            </a:r>
            <a:r>
              <a:rPr lang="en-GB" sz="1100" dirty="0" smtClean="0"/>
              <a:t>Whaley); </a:t>
            </a:r>
            <a:r>
              <a:rPr lang="en-GB" sz="1100" i="1" dirty="0" err="1"/>
              <a:t>Manihot</a:t>
            </a:r>
            <a:r>
              <a:rPr lang="en-GB" sz="1100" i="1" dirty="0"/>
              <a:t> </a:t>
            </a:r>
            <a:r>
              <a:rPr lang="en-GB" sz="1100" i="1" dirty="0" err="1"/>
              <a:t>glaziovii</a:t>
            </a:r>
            <a:r>
              <a:rPr lang="en-GB" sz="1100" i="1" dirty="0"/>
              <a:t> </a:t>
            </a:r>
            <a:r>
              <a:rPr lang="en-GB" sz="1100" i="1" dirty="0" smtClean="0"/>
              <a:t> </a:t>
            </a:r>
            <a:r>
              <a:rPr lang="en-GB" sz="1100" dirty="0" smtClean="0"/>
              <a:t>(</a:t>
            </a:r>
            <a:r>
              <a:rPr lang="en-GB" sz="1100" dirty="0"/>
              <a:t>Paul Latham</a:t>
            </a:r>
            <a:r>
              <a:rPr lang="en-GB" sz="1100" dirty="0" smtClean="0"/>
              <a:t>); </a:t>
            </a:r>
            <a:r>
              <a:rPr lang="en-GB" sz="1100" i="1" dirty="0" smtClean="0"/>
              <a:t>Musa </a:t>
            </a:r>
            <a:r>
              <a:rPr lang="en-GB" sz="1100" i="1" dirty="0" err="1" smtClean="0"/>
              <a:t>itinerans</a:t>
            </a:r>
            <a:r>
              <a:rPr lang="en-GB" sz="1100" i="1" dirty="0"/>
              <a:t> (</a:t>
            </a:r>
            <a:r>
              <a:rPr lang="en-GB" sz="1100" dirty="0"/>
              <a:t>http://www.kew.org/science-conservation/plants-fungi/musa-itinerans-yunnan-banana</a:t>
            </a:r>
            <a:r>
              <a:rPr lang="en-GB" sz="1100" dirty="0" smtClean="0"/>
              <a:t>)</a:t>
            </a:r>
          </a:p>
          <a:p>
            <a:pPr marL="0" indent="0">
              <a:buNone/>
            </a:pPr>
            <a:endParaRPr lang="en-GB" sz="1100" dirty="0" smtClean="0"/>
          </a:p>
          <a:p>
            <a:pPr marL="0" indent="0">
              <a:buNone/>
            </a:pPr>
            <a:r>
              <a:rPr lang="en-GB" sz="1100" dirty="0" smtClean="0"/>
              <a:t>Slide 7</a:t>
            </a:r>
            <a:r>
              <a:rPr lang="en-GB" sz="1100" dirty="0"/>
              <a:t>: Logging (http://</a:t>
            </a:r>
            <a:r>
              <a:rPr lang="en-GB" sz="1100" dirty="0" smtClean="0"/>
              <a:t>www.worldwildlife.org/threats/deforestation); </a:t>
            </a:r>
            <a:r>
              <a:rPr lang="en-GB" sz="1100" dirty="0"/>
              <a:t>invasive plants (http://</a:t>
            </a:r>
            <a:r>
              <a:rPr lang="en-GB" sz="1100" dirty="0" smtClean="0"/>
              <a:t>powellrivergardenclubblog.blogspot.co.uk/2012/04/did-you-know-that-key-pathway-for.html); Overgrazing (</a:t>
            </a:r>
            <a:r>
              <a:rPr lang="en-GB" sz="1100" dirty="0"/>
              <a:t>IFAD/Stephen </a:t>
            </a:r>
            <a:r>
              <a:rPr lang="en-GB" sz="1100" dirty="0" err="1"/>
              <a:t>Twomlow</a:t>
            </a:r>
            <a:r>
              <a:rPr lang="en-GB" sz="1100" dirty="0"/>
              <a:t> &amp; Will </a:t>
            </a:r>
            <a:r>
              <a:rPr lang="en-GB" sz="1100" dirty="0" smtClean="0"/>
              <a:t>Critchley); Urban </a:t>
            </a:r>
            <a:r>
              <a:rPr lang="en-GB" sz="1100" dirty="0"/>
              <a:t>development </a:t>
            </a:r>
            <a:r>
              <a:rPr lang="en-GB" sz="1100" dirty="0" smtClean="0"/>
              <a:t>(https</a:t>
            </a:r>
            <a:r>
              <a:rPr lang="en-GB" sz="1100" dirty="0"/>
              <a:t>://</a:t>
            </a:r>
            <a:r>
              <a:rPr lang="en-GB" sz="1100" dirty="0" smtClean="0"/>
              <a:t>investor.deere.com/our-company/investors-relations/why-invest/default.aspx); tourism </a:t>
            </a:r>
            <a:r>
              <a:rPr lang="en-GB" sz="1100" dirty="0"/>
              <a:t>development  (http://moodle.cambria.ac.uk/course/view.php?id=522</a:t>
            </a:r>
            <a:r>
              <a:rPr lang="en-GB" sz="1100" dirty="0" smtClean="0"/>
              <a:t>)</a:t>
            </a:r>
          </a:p>
          <a:p>
            <a:pPr marL="0" indent="0">
              <a:buNone/>
            </a:pPr>
            <a:endParaRPr lang="en-GB" sz="1100" dirty="0" smtClean="0"/>
          </a:p>
          <a:p>
            <a:pPr marL="0" indent="0">
              <a:buNone/>
            </a:pPr>
            <a:r>
              <a:rPr lang="en-GB" sz="1100" dirty="0" smtClean="0"/>
              <a:t>Slide </a:t>
            </a:r>
            <a:r>
              <a:rPr lang="en-GB" sz="1100" dirty="0"/>
              <a:t>9: http://</a:t>
            </a:r>
            <a:r>
              <a:rPr lang="en-GB" sz="1100" dirty="0" smtClean="0"/>
              <a:t>www.reservepark.mnp.am/htmls/max_4_3.htm</a:t>
            </a:r>
            <a:r>
              <a:rPr lang="en-GB" sz="1100" dirty="0"/>
              <a:t>; http://</a:t>
            </a:r>
            <a:r>
              <a:rPr lang="en-GB" sz="1100" dirty="0" smtClean="0"/>
              <a:t>www.cropwildrelatives.org/fileadmin/templates/cropwildrelatives.org/upload/In_situ_Manual/Chapter_summaries/In%20situ%20conservation%20%283%29%20Summary.pdf; </a:t>
            </a:r>
            <a:r>
              <a:rPr lang="en-GB" sz="1100" dirty="0" smtClean="0">
                <a:solidFill>
                  <a:schemeClr val="tx2">
                    <a:lumMod val="50000"/>
                  </a:schemeClr>
                </a:solidFill>
              </a:rPr>
              <a:t>Genetic </a:t>
            </a:r>
            <a:r>
              <a:rPr lang="en-GB" sz="1100" dirty="0">
                <a:solidFill>
                  <a:schemeClr val="tx2">
                    <a:lumMod val="50000"/>
                  </a:schemeClr>
                </a:solidFill>
              </a:rPr>
              <a:t>reserve, Al-</a:t>
            </a:r>
            <a:r>
              <a:rPr lang="en-GB" sz="1100" dirty="0" err="1">
                <a:solidFill>
                  <a:schemeClr val="tx2">
                    <a:lumMod val="50000"/>
                  </a:schemeClr>
                </a:solidFill>
              </a:rPr>
              <a:t>Haffe</a:t>
            </a:r>
            <a:r>
              <a:rPr lang="en-GB" sz="1100" dirty="0">
                <a:solidFill>
                  <a:schemeClr val="tx2">
                    <a:lumMod val="50000"/>
                  </a:schemeClr>
                </a:solidFill>
              </a:rPr>
              <a:t>, Syria (photo: Nigel Maxted); https://www.croptrust.org/what-we-do/svalbard-global-seed-vault</a:t>
            </a:r>
            <a:r>
              <a:rPr lang="en-GB" sz="1100" dirty="0" smtClean="0">
                <a:solidFill>
                  <a:schemeClr val="tx2">
                    <a:lumMod val="50000"/>
                  </a:schemeClr>
                </a:solidFill>
              </a:rPr>
              <a:t>/;  seed bank shelves (</a:t>
            </a:r>
            <a:r>
              <a:rPr lang="en-GB" sz="1100" dirty="0" smtClean="0"/>
              <a:t>Dag </a:t>
            </a:r>
            <a:r>
              <a:rPr lang="en-GB" sz="1100" dirty="0" err="1"/>
              <a:t>Terje</a:t>
            </a:r>
            <a:r>
              <a:rPr lang="en-GB" sz="1100" dirty="0"/>
              <a:t> Filip </a:t>
            </a:r>
            <a:r>
              <a:rPr lang="en-GB" sz="1100" dirty="0" err="1" smtClean="0"/>
              <a:t>Endresen</a:t>
            </a:r>
            <a:r>
              <a:rPr lang="en-GB" sz="1100" dirty="0"/>
              <a:t>); http://www.fao.org/agriculture/crops/thematic-sitemap/theme/seeds-pgr/gbs/en/</a:t>
            </a:r>
            <a:endParaRPr lang="pt-PT" sz="11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 sz="1100" dirty="0" smtClean="0"/>
              <a:t> </a:t>
            </a:r>
          </a:p>
          <a:p>
            <a:pPr marL="0" indent="0">
              <a:buNone/>
            </a:pPr>
            <a:r>
              <a:rPr lang="en-GB" sz="1100" dirty="0"/>
              <a:t>Backgrounds: Helianthus </a:t>
            </a:r>
            <a:r>
              <a:rPr lang="en-GB" sz="1100" dirty="0" err="1"/>
              <a:t>decapetalus</a:t>
            </a:r>
            <a:r>
              <a:rPr lang="en-GB" sz="1100" dirty="0"/>
              <a:t> L</a:t>
            </a:r>
            <a:r>
              <a:rPr lang="en-GB" sz="1100" dirty="0" smtClean="0"/>
              <a:t>. (Kenneth Lawless)</a:t>
            </a:r>
            <a:endParaRPr lang="en-GB" sz="1100" dirty="0"/>
          </a:p>
          <a:p>
            <a:pPr marL="0" indent="0">
              <a:buNone/>
            </a:pPr>
            <a:r>
              <a:rPr lang="en-GB" sz="1100" dirty="0" err="1" smtClean="0"/>
              <a:t>Medicago</a:t>
            </a:r>
            <a:r>
              <a:rPr lang="en-GB" sz="1100" dirty="0" smtClean="0"/>
              <a:t> </a:t>
            </a:r>
            <a:r>
              <a:rPr lang="en-GB" sz="1100" dirty="0" err="1"/>
              <a:t>scutellata</a:t>
            </a:r>
            <a:r>
              <a:rPr lang="en-GB" sz="1100" dirty="0"/>
              <a:t> (L.) Mill (Domenico </a:t>
            </a:r>
            <a:r>
              <a:rPr lang="en-GB" sz="1100" dirty="0" smtClean="0"/>
              <a:t>Puntillo)</a:t>
            </a:r>
          </a:p>
          <a:p>
            <a:pPr marL="0" indent="0">
              <a:buNone/>
            </a:pPr>
            <a:r>
              <a:rPr lang="en-GB" sz="1400" dirty="0" smtClean="0"/>
              <a:t>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31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lvetica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1339</Words>
  <Application>Microsoft Office PowerPoint</Application>
  <PresentationFormat>On-screen Show (4:3)</PresentationFormat>
  <Paragraphs>157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Global in situ conservation analysis of CWR</vt:lpstr>
      <vt:lpstr>The biodiversity crisis</vt:lpstr>
      <vt:lpstr>The state of food security worldwide</vt:lpstr>
      <vt:lpstr>Agricultural challenges</vt:lpstr>
      <vt:lpstr>Crop wild relatives (CWR)</vt:lpstr>
      <vt:lpstr>CWR utilisation</vt:lpstr>
      <vt:lpstr>Threats to CWR</vt:lpstr>
      <vt:lpstr>Policy for in situ CWR conservation</vt:lpstr>
      <vt:lpstr>Conservation of CWR</vt:lpstr>
      <vt:lpstr>A focus on in situ conservation</vt:lpstr>
      <vt:lpstr>Protected areas (PA)</vt:lpstr>
      <vt:lpstr>In situ CWR conservation analysis process </vt:lpstr>
      <vt:lpstr>Target CWR and data collation</vt:lpstr>
      <vt:lpstr>SDMs: current climate</vt:lpstr>
      <vt:lpstr>SDMs: future climate</vt:lpstr>
      <vt:lpstr>SDMs: future climate</vt:lpstr>
      <vt:lpstr>Genetic diversity assessment: environmental niche as proxy</vt:lpstr>
      <vt:lpstr>In situ gap analysis</vt:lpstr>
      <vt:lpstr>Reserve planning</vt:lpstr>
      <vt:lpstr>Site prioritisation</vt:lpstr>
      <vt:lpstr>Progress</vt:lpstr>
      <vt:lpstr>Possible future work</vt:lpstr>
      <vt:lpstr>Acknowledgments</vt:lpstr>
      <vt:lpstr>Photo credits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Holly</dc:creator>
  <cp:lastModifiedBy>Holly</cp:lastModifiedBy>
  <cp:revision>83</cp:revision>
  <dcterms:created xsi:type="dcterms:W3CDTF">2016-05-18T11:00:30Z</dcterms:created>
  <dcterms:modified xsi:type="dcterms:W3CDTF">2016-06-02T02:49:37Z</dcterms:modified>
</cp:coreProperties>
</file>