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notes' format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8D83500E-8B2A-4902-A491-D97B97DA5C74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AA8A8093-13AA-4692-8B59-397B880DF84A}" type="slidenum"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</a:t>
            </a:fld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171720" indent="-171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LR are genetically variable populations of a crop, adapted to the biotic and abiotic conditions of the area of cultivation and associated to the tradition and local knowledge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1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Ecologically adapted to the environments where they grow: more resilient to marginal environments, low nutrient soil, disease/stress and low-input farming systems;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1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Source of genes for plant breeding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1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The replacement by new, genetically uniform cultivars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1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Ageing of the farmers and unsuccessful passage of knowledge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1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Rural exodus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A574E5C0-415D-4E40-8C79-DE34C73A7BA0}" type="slidenum"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83C1C8B-601E-4479-89FE-8E554D4F9ADD}" type="slidenum"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</a:t>
            </a:fld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956545A-21D0-4BAA-A3CA-BAA4EE4B82D4}" type="slidenum"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4</a:t>
            </a:fld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LR checklist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–</a:t>
            </a: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list of LR names grown in Portugal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LR inventory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– checklist   </a:t>
            </a: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+ 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 related information gathering and characterization of LR diversity grown in Portugal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LR information: bibliographic research   </a:t>
            </a: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+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   experts’ consultation   </a:t>
            </a: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+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   farmers` knowledge, passport data and environmental data (from a questionnaire applied in each visited site during field survey)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20046038-D81A-431E-A18E-95047C207E5F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5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Field survey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 – to complement bibliographic research and experts' consultation with up to date  information taken from field (coordinates, altitude, farmer's knowledge and management, etc)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Ecogeographic Land Characterization (ELC) approach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– use of ecogeographic information from World databases (WorldClim – Global Climate Data, etc.) and GIS (Geographic Information Systems) software  to define different ecogeographic regions from where sites (ecogeographically different) were selected to survey LR from the field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29DE5ED8-B1AB-49E9-9DE5-84C1500DABF4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6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sites selected based on researcher’s knowledge of locations with LR and traditional farming methods. 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46360038-9A0C-4268-9DE2-5804F88DA893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7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29 SSRs markers were selected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DAE0A34-EA9C-4E12-A1E6-806D7B22B6CA}" type="slidenum"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8</a:t>
            </a:fld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Threat assessment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–  indicate and assess the degree of threat to LR, helping to detect and prevent their genetic erosion and extinction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Gap analysis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– compare the LR inventory with LR populations maintained </a:t>
            </a:r>
            <a:r>
              <a:rPr lang="en-GB" sz="1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in situ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(on-farm)   </a:t>
            </a: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+  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maintained </a:t>
            </a:r>
            <a:r>
              <a:rPr lang="en-GB" sz="1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ex situ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in gene banks and field gene banks  to know the existing gaps in conservation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Predictive characterization - </a:t>
            </a:r>
            <a:r>
              <a:rPr lang="en-GB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 to select a sub-set of squash LR accessions from the Portuguese gene bank with  the traits of interest, with low resources and time input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21AE748B-C82D-407B-B683-A1FCA692924B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9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/>
          <a:lstStyle/>
          <a:p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8" name="TextShape 2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7F012FDC-2265-4619-B9EE-93974BD8641D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10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3810002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0" name="Rectangle 9"/>
          <p:cNvSpPr/>
          <p:nvPr/>
        </p:nvSpPr>
        <p:spPr>
          <a:xfrm>
            <a:off x="1" y="3675529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E708F12-96AD-4ED4-8132-A78F5E42C1F5}" type="datetime1">
              <a:rPr lang="en-US" smtClean="0"/>
              <a:t>6/6/2016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9" y="1136"/>
            <a:ext cx="747712" cy="365760"/>
          </a:xfrm>
        </p:spPr>
        <p:txBody>
          <a:bodyPr/>
          <a:lstStyle>
            <a:lvl1pPr algn="r">
              <a:defRPr sz="135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48006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9"/>
            <a:ext cx="8458200" cy="1470025"/>
          </a:xfrm>
        </p:spPr>
        <p:txBody>
          <a:bodyPr anchor="b"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319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490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34290" indent="0">
              <a:buNone/>
              <a:defRPr sz="1575" b="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3225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7886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6"/>
            <a:ext cx="4038600" cy="4341875"/>
          </a:xfrm>
        </p:spPr>
        <p:txBody>
          <a:bodyPr/>
          <a:lstStyle>
            <a:lvl1pPr>
              <a:defRPr sz="1500"/>
            </a:lvl1pPr>
            <a:lvl2pPr>
              <a:defRPr sz="1425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6"/>
            <a:ext cx="4038600" cy="4341875"/>
          </a:xfrm>
        </p:spPr>
        <p:txBody>
          <a:bodyPr/>
          <a:lstStyle>
            <a:lvl1pPr>
              <a:defRPr sz="1500"/>
            </a:lvl1pPr>
            <a:lvl2pPr>
              <a:defRPr sz="1425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850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708519"/>
            <a:ext cx="4041775" cy="38862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34290" indent="0">
              <a:buNone/>
              <a:defRPr sz="1425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34290" indent="0">
              <a:buNone/>
              <a:defRPr sz="1425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3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440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6/6/2016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007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158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8"/>
            <a:ext cx="5102352" cy="58050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8"/>
            <a:ext cx="3383280" cy="4580573"/>
          </a:xfrm>
        </p:spPr>
        <p:txBody>
          <a:bodyPr/>
          <a:lstStyle>
            <a:lvl1pPr marL="6858" indent="0"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350" b="1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607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10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75"/>
            </a:lvl1pPr>
            <a:lvl2pPr>
              <a:buFontTx/>
              <a:buNone/>
              <a:defRPr sz="900"/>
            </a:lvl2pPr>
            <a:lvl3pPr>
              <a:buFontTx/>
              <a:buNone/>
              <a:defRPr sz="750"/>
            </a:lvl3pPr>
            <a:lvl4pPr>
              <a:buFontTx/>
              <a:buNone/>
              <a:defRPr sz="675"/>
            </a:lvl4pPr>
            <a:lvl5pPr>
              <a:buFontTx/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1109162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1500" b="1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487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662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483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483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544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20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0" name="Rectangle 29"/>
          <p:cNvSpPr/>
          <p:nvPr/>
        </p:nvSpPr>
        <p:spPr>
          <a:xfrm>
            <a:off x="1" y="308278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3" y="360248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1" y="440114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7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600">
                <a:solidFill>
                  <a:schemeClr val="accent2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600" b="0" strike="noStrike" spc="-1">
                <a:solidFill>
                  <a:srgbClr val="63A537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06/06/16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600">
                <a:solidFill>
                  <a:schemeClr val="accent2"/>
                </a:solidFill>
              </a:defRPr>
            </a:lvl1pPr>
          </a:lstStyle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350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82CC3A2D-EEFF-4174-9B66-EA1137DA605B}" type="slidenum">
              <a:rPr lang="en-GB" sz="135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1458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192024" algn="l" rtl="0" eaLnBrk="1" latinLnBrk="0" hangingPunct="1">
        <a:spcBef>
          <a:spcPts val="225"/>
        </a:spcBef>
        <a:buClr>
          <a:schemeClr val="accent3"/>
        </a:buClr>
        <a:buFont typeface="Georgia"/>
        <a:buChar char="•"/>
        <a:defRPr kumimoji="0"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493776" indent="-185166" algn="l" rtl="0" eaLnBrk="1" latinLnBrk="0" hangingPunct="1">
        <a:spcBef>
          <a:spcPts val="225"/>
        </a:spcBef>
        <a:buClr>
          <a:schemeClr val="accent2"/>
        </a:buClr>
        <a:buFont typeface="Georgia"/>
        <a:buChar char="▫"/>
        <a:defRPr kumimoji="0" sz="1950" kern="1200">
          <a:solidFill>
            <a:schemeClr val="tx2"/>
          </a:solidFill>
          <a:latin typeface="+mn-lt"/>
          <a:ea typeface="+mn-ea"/>
          <a:cs typeface="+mn-cs"/>
        </a:defRPr>
      </a:lvl2pPr>
      <a:lvl3pPr marL="692658" indent="-164592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84682" indent="-150876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650" kern="1200">
          <a:solidFill>
            <a:schemeClr val="tx2"/>
          </a:solidFill>
          <a:latin typeface="+mn-lt"/>
          <a:ea typeface="+mn-ea"/>
          <a:cs typeface="+mn-cs"/>
        </a:defRPr>
      </a:lvl4pPr>
      <a:lvl5pPr marL="1042416" indent="-137160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1207008" indent="-137160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350" kern="1200">
          <a:solidFill>
            <a:schemeClr val="tx2"/>
          </a:solidFill>
          <a:latin typeface="+mn-lt"/>
          <a:ea typeface="+mn-ea"/>
          <a:cs typeface="+mn-cs"/>
        </a:defRPr>
      </a:lvl6pPr>
      <a:lvl7pPr marL="1371600" indent="-137160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522476" indent="-137160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125" kern="1200">
          <a:solidFill>
            <a:schemeClr val="tx2"/>
          </a:solidFill>
          <a:latin typeface="+mn-lt"/>
          <a:ea typeface="+mn-ea"/>
          <a:cs typeface="+mn-cs"/>
        </a:defRPr>
      </a:lvl8pPr>
      <a:lvl9pPr marL="1680210" indent="-137160" algn="l" rtl="0" eaLnBrk="1" latinLnBrk="0" hangingPunct="1">
        <a:spcBef>
          <a:spcPts val="225"/>
        </a:spcBef>
        <a:buClr>
          <a:schemeClr val="accent1"/>
        </a:buClr>
        <a:buFont typeface="Wingdings 2" panose="05020102010507070707" pitchFamily="18" charset="2"/>
        <a:buChar char=""/>
        <a:defRPr kumimoji="0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2880">
          <p15:clr>
            <a:srgbClr val="F26B43"/>
          </p15:clr>
        </p15:guide>
        <p15:guide id="2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20160" y="3917160"/>
            <a:ext cx="5399640" cy="131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48240" algn="r">
              <a:lnSpc>
                <a:spcPct val="100000"/>
              </a:lnSpc>
            </a:pPr>
            <a:r>
              <a:rPr lang="en-GB" sz="18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Maria Almeida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 algn="r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>
              <a:lnSpc>
                <a:spcPct val="100000"/>
              </a:lnSpc>
            </a:pPr>
            <a:r>
              <a:rPr lang="en-GB" sz="18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Supervisors: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>
              <a:lnSpc>
                <a:spcPct val="100000"/>
              </a:lnSpc>
            </a:pPr>
            <a:r>
              <a:rPr lang="en-GB" sz="18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Nigel Maxted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>
              <a:lnSpc>
                <a:spcPct val="100000"/>
              </a:lnSpc>
            </a:pPr>
            <a:r>
              <a:rPr lang="en-GB" sz="18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Joana Magos Brehm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8240">
              <a:lnSpc>
                <a:spcPct val="100000"/>
              </a:lnSpc>
            </a:pPr>
            <a:r>
              <a:rPr lang="en-GB" sz="18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Ana Maria Barata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4" name="Picture 3"/>
          <p:cNvPicPr/>
          <p:nvPr/>
        </p:nvPicPr>
        <p:blipFill>
          <a:blip r:embed="rId3"/>
          <a:stretch/>
        </p:blipFill>
        <p:spPr>
          <a:xfrm>
            <a:off x="4793400" y="693000"/>
            <a:ext cx="4278240" cy="2863800"/>
          </a:xfrm>
          <a:prstGeom prst="rect">
            <a:avLst/>
          </a:prstGeom>
          <a:ln>
            <a:noFill/>
          </a:ln>
        </p:spPr>
      </p:pic>
      <p:sp>
        <p:nvSpPr>
          <p:cNvPr id="175" name="CustomShape 2"/>
          <p:cNvSpPr/>
          <p:nvPr/>
        </p:nvSpPr>
        <p:spPr>
          <a:xfrm>
            <a:off x="20160" y="2585160"/>
            <a:ext cx="8457840" cy="110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b"/>
          <a:lstStyle/>
          <a:p>
            <a:pPr>
              <a:lnSpc>
                <a:spcPct val="100000"/>
              </a:lnSpc>
            </a:pPr>
            <a:r>
              <a:rPr lang="en-GB" sz="3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 National Strategic Action Plan for Portuguese Landraces Conservation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5"/>
          <p:cNvPicPr/>
          <p:nvPr/>
        </p:nvPicPr>
        <p:blipFill>
          <a:blip r:embed="rId3"/>
          <a:stretch/>
        </p:blipFill>
        <p:spPr>
          <a:xfrm>
            <a:off x="796320" y="2747160"/>
            <a:ext cx="2036160" cy="1404720"/>
          </a:xfrm>
          <a:prstGeom prst="rect">
            <a:avLst/>
          </a:prstGeom>
          <a:ln>
            <a:noFill/>
          </a:ln>
        </p:spPr>
      </p:pic>
      <p:pic>
        <p:nvPicPr>
          <p:cNvPr id="177" name="Picture 176"/>
          <p:cNvPicPr/>
          <p:nvPr/>
        </p:nvPicPr>
        <p:blipFill>
          <a:blip r:embed="rId4"/>
          <a:stretch/>
        </p:blipFill>
        <p:spPr>
          <a:xfrm>
            <a:off x="2592000" y="3007440"/>
            <a:ext cx="2112480" cy="1350360"/>
          </a:xfrm>
          <a:prstGeom prst="rect">
            <a:avLst/>
          </a:prstGeom>
          <a:ln>
            <a:noFill/>
          </a:ln>
        </p:spPr>
      </p:pic>
      <p:pic>
        <p:nvPicPr>
          <p:cNvPr id="178" name="Picture 177"/>
          <p:cNvPicPr/>
          <p:nvPr/>
        </p:nvPicPr>
        <p:blipFill>
          <a:blip r:embed="rId5"/>
          <a:stretch/>
        </p:blipFill>
        <p:spPr>
          <a:xfrm>
            <a:off x="796320" y="1074600"/>
            <a:ext cx="2036160" cy="1348200"/>
          </a:xfrm>
          <a:prstGeom prst="rect">
            <a:avLst/>
          </a:prstGeom>
          <a:ln>
            <a:noFill/>
          </a:ln>
        </p:spPr>
      </p:pic>
      <p:pic>
        <p:nvPicPr>
          <p:cNvPr id="179" name="Picture 178"/>
          <p:cNvPicPr/>
          <p:nvPr/>
        </p:nvPicPr>
        <p:blipFill>
          <a:blip r:embed="rId6"/>
          <a:stretch/>
        </p:blipFill>
        <p:spPr>
          <a:xfrm>
            <a:off x="2579040" y="1238760"/>
            <a:ext cx="2125440" cy="1452960"/>
          </a:xfrm>
          <a:prstGeom prst="rect">
            <a:avLst/>
          </a:prstGeom>
          <a:ln>
            <a:noFill/>
          </a:ln>
        </p:spPr>
      </p:pic>
      <p:pic>
        <p:nvPicPr>
          <p:cNvPr id="180" name="Picture 179"/>
          <p:cNvPicPr/>
          <p:nvPr/>
        </p:nvPicPr>
        <p:blipFill>
          <a:blip r:embed="rId7"/>
          <a:stretch/>
        </p:blipFill>
        <p:spPr>
          <a:xfrm>
            <a:off x="796320" y="4421160"/>
            <a:ext cx="2119320" cy="1359720"/>
          </a:xfrm>
          <a:prstGeom prst="rect">
            <a:avLst/>
          </a:prstGeom>
          <a:ln>
            <a:noFill/>
          </a:ln>
        </p:spPr>
      </p:pic>
      <p:pic>
        <p:nvPicPr>
          <p:cNvPr id="181" name="Picture 180"/>
          <p:cNvPicPr/>
          <p:nvPr/>
        </p:nvPicPr>
        <p:blipFill>
          <a:blip r:embed="rId8"/>
          <a:stretch/>
        </p:blipFill>
        <p:spPr>
          <a:xfrm>
            <a:off x="2579040" y="4627080"/>
            <a:ext cx="2125440" cy="1423080"/>
          </a:xfrm>
          <a:prstGeom prst="rect">
            <a:avLst/>
          </a:prstGeom>
          <a:ln>
            <a:noFill/>
          </a:ln>
        </p:spPr>
      </p:pic>
      <p:sp>
        <p:nvSpPr>
          <p:cNvPr id="182" name="CustomShape 1"/>
          <p:cNvSpPr/>
          <p:nvPr/>
        </p:nvSpPr>
        <p:spPr>
          <a:xfrm>
            <a:off x="6102000" y="1883160"/>
            <a:ext cx="2267640" cy="34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LR?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6048000" y="3333240"/>
            <a:ext cx="1631520" cy="32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Relevance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3"/>
          <p:cNvSpPr/>
          <p:nvPr/>
        </p:nvSpPr>
        <p:spPr>
          <a:xfrm>
            <a:off x="6059880" y="4907160"/>
            <a:ext cx="1619640" cy="34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Threats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TextShape 4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A8A365BC-FD43-434D-BB03-12DD9F2AF50D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378000" y="2319480"/>
            <a:ext cx="8456040" cy="329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82800">
              <a:lnSpc>
                <a:spcPct val="100000"/>
              </a:lnSpc>
            </a:pPr>
            <a:r>
              <a:rPr lang="en-GB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Improve Portuguese LR knowledge and secure their conservation: National Strategic Action Plan.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78000" y="79740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Aim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TextShape 3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132A6B1-880F-4267-9AA9-37EE23E0D5B6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457200" y="2544120"/>
            <a:ext cx="8228880" cy="324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Checklist and Inventory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Threat assessment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Gap analysis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Genetic analysis of the </a:t>
            </a:r>
            <a:r>
              <a:rPr lang="en-GB" sz="20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Phaseolus vulgaris</a:t>
            </a: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L. (common bean) LR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Predictive characterization of resistance to extreme precipitation ranges and fungal diseases in </a:t>
            </a:r>
            <a:r>
              <a:rPr lang="en-GB" sz="20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Cucurbita pepo</a:t>
            </a: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L. (squash) LR</a:t>
            </a:r>
            <a:r>
              <a:rPr lang="en-GB" sz="2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457200" y="70920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Objectives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1" name="Picture 188"/>
          <p:cNvPicPr/>
          <p:nvPr/>
        </p:nvPicPr>
        <p:blipFill>
          <a:blip r:embed="rId3"/>
          <a:stretch/>
        </p:blipFill>
        <p:spPr>
          <a:xfrm>
            <a:off x="6548400" y="2266920"/>
            <a:ext cx="2253240" cy="1478880"/>
          </a:xfrm>
          <a:prstGeom prst="rect">
            <a:avLst/>
          </a:prstGeom>
          <a:ln>
            <a:noFill/>
          </a:ln>
        </p:spPr>
      </p:pic>
      <p:pic>
        <p:nvPicPr>
          <p:cNvPr id="192" name="Picture 189"/>
          <p:cNvPicPr/>
          <p:nvPr/>
        </p:nvPicPr>
        <p:blipFill>
          <a:blip r:embed="rId4"/>
          <a:stretch/>
        </p:blipFill>
        <p:spPr>
          <a:xfrm>
            <a:off x="3967200" y="2251440"/>
            <a:ext cx="2365560" cy="1494360"/>
          </a:xfrm>
          <a:prstGeom prst="rect">
            <a:avLst/>
          </a:prstGeom>
          <a:ln>
            <a:noFill/>
          </a:ln>
        </p:spPr>
      </p:pic>
      <p:sp>
        <p:nvSpPr>
          <p:cNvPr id="193" name="TextShape 3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F28DD0C5-645C-4DED-80F1-649C7EF7E550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457200" y="2098080"/>
            <a:ext cx="8344440" cy="370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Checklist and Inventory of Portuguese LR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Thus far, inventory with 92 crops and over 3000 LR names, mostly in the North part of the country</a:t>
            </a: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457200" y="66024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Research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6" name="Picture 1"/>
          <p:cNvPicPr/>
          <p:nvPr/>
        </p:nvPicPr>
        <p:blipFill>
          <a:blip r:embed="rId3"/>
          <a:stretch/>
        </p:blipFill>
        <p:spPr>
          <a:xfrm>
            <a:off x="0" y="2725920"/>
            <a:ext cx="9143640" cy="1225080"/>
          </a:xfrm>
          <a:prstGeom prst="rect">
            <a:avLst/>
          </a:prstGeom>
          <a:ln>
            <a:noFill/>
          </a:ln>
        </p:spPr>
      </p:pic>
      <p:sp>
        <p:nvSpPr>
          <p:cNvPr id="197" name="TextShape 3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DEC6F4C-2DFA-49E5-BAEF-23791DC73A23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324360" y="1590840"/>
            <a:ext cx="8228880" cy="440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Field survey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457200" y="74880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Research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0" name="Picture 2"/>
          <p:cNvPicPr/>
          <p:nvPr/>
        </p:nvPicPr>
        <p:blipFill>
          <a:blip r:embed="rId3"/>
          <a:stretch/>
        </p:blipFill>
        <p:spPr>
          <a:xfrm>
            <a:off x="3663720" y="1548720"/>
            <a:ext cx="4626360" cy="4866480"/>
          </a:xfrm>
          <a:prstGeom prst="rect">
            <a:avLst/>
          </a:prstGeom>
          <a:ln>
            <a:noFill/>
          </a:ln>
        </p:spPr>
      </p:pic>
      <p:sp>
        <p:nvSpPr>
          <p:cNvPr id="201" name="CustomShape 3"/>
          <p:cNvSpPr/>
          <p:nvPr/>
        </p:nvSpPr>
        <p:spPr>
          <a:xfrm>
            <a:off x="3545640" y="1134000"/>
            <a:ext cx="3981960" cy="790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Collecting sites for field survey of Portuguese LR in continental Portugal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CustomShape 4"/>
          <p:cNvSpPr/>
          <p:nvPr/>
        </p:nvSpPr>
        <p:spPr>
          <a:xfrm>
            <a:off x="457200" y="4793040"/>
            <a:ext cx="365724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54 visited sites</a:t>
            </a: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83 collected samples of common bean LR</a:t>
            </a:r>
          </a:p>
        </p:txBody>
      </p:sp>
      <p:sp>
        <p:nvSpPr>
          <p:cNvPr id="203" name="TextShape 5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CCB75E7F-CF77-4F5E-9863-F03C2283B7D2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388080" y="1409040"/>
            <a:ext cx="8228880" cy="45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Field survey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480600" y="67104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Research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6" name="Picture 1"/>
          <p:cNvPicPr/>
          <p:nvPr/>
        </p:nvPicPr>
        <p:blipFill>
          <a:blip r:embed="rId3"/>
          <a:stretch/>
        </p:blipFill>
        <p:spPr>
          <a:xfrm>
            <a:off x="4640760" y="2395080"/>
            <a:ext cx="3889800" cy="2687040"/>
          </a:xfrm>
          <a:prstGeom prst="rect">
            <a:avLst/>
          </a:prstGeom>
          <a:ln>
            <a:noFill/>
          </a:ln>
        </p:spPr>
      </p:pic>
      <p:pic>
        <p:nvPicPr>
          <p:cNvPr id="207" name="Picture 2"/>
          <p:cNvPicPr/>
          <p:nvPr/>
        </p:nvPicPr>
        <p:blipFill>
          <a:blip r:embed="rId4"/>
          <a:stretch/>
        </p:blipFill>
        <p:spPr>
          <a:xfrm>
            <a:off x="973440" y="2395080"/>
            <a:ext cx="2846880" cy="3242160"/>
          </a:xfrm>
          <a:prstGeom prst="rect">
            <a:avLst/>
          </a:prstGeom>
          <a:ln>
            <a:noFill/>
          </a:ln>
        </p:spPr>
      </p:pic>
      <p:sp>
        <p:nvSpPr>
          <p:cNvPr id="208" name="CustomShape 3"/>
          <p:cNvSpPr/>
          <p:nvPr/>
        </p:nvSpPr>
        <p:spPr>
          <a:xfrm>
            <a:off x="534240" y="2117160"/>
            <a:ext cx="3852360" cy="790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Collecting sites for field survey of Portuguese LR in Madeira archipelago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CustomShape 4"/>
          <p:cNvSpPr/>
          <p:nvPr/>
        </p:nvSpPr>
        <p:spPr>
          <a:xfrm>
            <a:off x="4779000" y="2133360"/>
            <a:ext cx="3945600" cy="51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Collecting sites for field survey of Portuguese LR in Azores archipelago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5"/>
          <p:cNvSpPr/>
          <p:nvPr/>
        </p:nvSpPr>
        <p:spPr>
          <a:xfrm>
            <a:off x="170640" y="5911560"/>
            <a:ext cx="47930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22 visited sites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53 collected samples of common bean LR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CustomShape 6"/>
          <p:cNvSpPr/>
          <p:nvPr/>
        </p:nvSpPr>
        <p:spPr>
          <a:xfrm>
            <a:off x="4964040" y="5911560"/>
            <a:ext cx="471960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89 visited sites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141 collected samples of common bean LR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TextShape 7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5F90D3B-72FB-49CA-9FB7-EF157BCFC49D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457200" y="2544120"/>
            <a:ext cx="8228880" cy="324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82800">
              <a:lnSpc>
                <a:spcPct val="100000"/>
              </a:lnSpc>
            </a:pPr>
            <a:r>
              <a:rPr lang="en-GB" sz="21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457200" y="70452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Genetic analysis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5" name="Picture 1"/>
          <p:cNvPicPr/>
          <p:nvPr/>
        </p:nvPicPr>
        <p:blipFill>
          <a:blip r:embed="rId3"/>
          <a:stretch/>
        </p:blipFill>
        <p:spPr>
          <a:xfrm>
            <a:off x="62640" y="3713760"/>
            <a:ext cx="9081000" cy="1844280"/>
          </a:xfrm>
          <a:prstGeom prst="rect">
            <a:avLst/>
          </a:prstGeom>
          <a:ln>
            <a:noFill/>
          </a:ln>
        </p:spPr>
      </p:pic>
      <p:sp>
        <p:nvSpPr>
          <p:cNvPr id="216" name="CustomShape 3"/>
          <p:cNvSpPr/>
          <p:nvPr/>
        </p:nvSpPr>
        <p:spPr>
          <a:xfrm>
            <a:off x="324360" y="1504440"/>
            <a:ext cx="881928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 determine genetic diversity and structure of the collected common bean LR:</a:t>
            </a: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• differences/similarities of the collected LR, between mainland and island LR,   different ecogeographic regions. </a:t>
            </a:r>
          </a:p>
        </p:txBody>
      </p:sp>
      <p:sp>
        <p:nvSpPr>
          <p:cNvPr id="217" name="TextShape 4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C4A4253B-6E1E-4844-B0F1-CACEE391EC10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339120" y="2544120"/>
            <a:ext cx="8678520" cy="322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/>
          <a:lstStyle/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Threat assessment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Gap analysis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28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4320" indent="-191520">
              <a:lnSpc>
                <a:spcPct val="100000"/>
              </a:lnSpc>
              <a:buClr>
                <a:srgbClr val="37A76F"/>
              </a:buClr>
              <a:buFont typeface="Georgia"/>
              <a:buChar char="•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Predictive characterization of resistance to high precipitation, drought and fungal diseases in the Portuguese Gene Bank accessions of squash LR 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457200" y="76356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Future work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TextShape 3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5828840-D61A-4759-81B0-B8817DBF40AF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200"/>
          <p:cNvPicPr/>
          <p:nvPr/>
        </p:nvPicPr>
        <p:blipFill>
          <a:blip r:embed="rId3"/>
          <a:stretch/>
        </p:blipFill>
        <p:spPr>
          <a:xfrm>
            <a:off x="864000" y="2273400"/>
            <a:ext cx="2483640" cy="1649520"/>
          </a:xfrm>
          <a:prstGeom prst="rect">
            <a:avLst/>
          </a:prstGeom>
          <a:ln>
            <a:noFill/>
          </a:ln>
        </p:spPr>
      </p:pic>
      <p:sp>
        <p:nvSpPr>
          <p:cNvPr id="222" name="CustomShape 1"/>
          <p:cNvSpPr/>
          <p:nvPr/>
        </p:nvSpPr>
        <p:spPr>
          <a:xfrm>
            <a:off x="596880" y="1132200"/>
            <a:ext cx="8228880" cy="79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680" tIns="33840" rIns="67680" bIns="33840" anchor="ctr"/>
          <a:lstStyle/>
          <a:p>
            <a:pPr>
              <a:lnSpc>
                <a:spcPct val="100000"/>
              </a:lnSpc>
            </a:pPr>
            <a:r>
              <a:rPr lang="en-GB" sz="3000" b="0" strike="noStrike" spc="-1">
                <a:solidFill>
                  <a:srgbClr val="455F51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Thank you!</a:t>
            </a:r>
            <a:endParaRPr lang="en-GB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3" name="Picture 202"/>
          <p:cNvPicPr/>
          <p:nvPr/>
        </p:nvPicPr>
        <p:blipFill>
          <a:blip r:embed="rId4"/>
          <a:stretch/>
        </p:blipFill>
        <p:spPr>
          <a:xfrm>
            <a:off x="3456000" y="2261160"/>
            <a:ext cx="2510640" cy="1673640"/>
          </a:xfrm>
          <a:prstGeom prst="rect">
            <a:avLst/>
          </a:prstGeom>
          <a:ln>
            <a:noFill/>
          </a:ln>
        </p:spPr>
      </p:pic>
      <p:pic>
        <p:nvPicPr>
          <p:cNvPr id="224" name="Picture 203"/>
          <p:cNvPicPr/>
          <p:nvPr/>
        </p:nvPicPr>
        <p:blipFill>
          <a:blip r:embed="rId5"/>
          <a:stretch/>
        </p:blipFill>
        <p:spPr>
          <a:xfrm>
            <a:off x="864000" y="4056840"/>
            <a:ext cx="2483640" cy="1862640"/>
          </a:xfrm>
          <a:prstGeom prst="rect">
            <a:avLst/>
          </a:prstGeom>
          <a:ln>
            <a:noFill/>
          </a:ln>
        </p:spPr>
      </p:pic>
      <p:pic>
        <p:nvPicPr>
          <p:cNvPr id="225" name="Picture 204"/>
          <p:cNvPicPr/>
          <p:nvPr/>
        </p:nvPicPr>
        <p:blipFill>
          <a:blip r:embed="rId6"/>
          <a:stretch/>
        </p:blipFill>
        <p:spPr>
          <a:xfrm>
            <a:off x="3456000" y="4043160"/>
            <a:ext cx="2519640" cy="1889640"/>
          </a:xfrm>
          <a:prstGeom prst="rect">
            <a:avLst/>
          </a:prstGeom>
          <a:ln>
            <a:noFill/>
          </a:ln>
        </p:spPr>
      </p:pic>
      <p:pic>
        <p:nvPicPr>
          <p:cNvPr id="226" name="Picture 205"/>
          <p:cNvPicPr/>
          <p:nvPr/>
        </p:nvPicPr>
        <p:blipFill>
          <a:blip r:embed="rId7"/>
          <a:stretch/>
        </p:blipFill>
        <p:spPr>
          <a:xfrm>
            <a:off x="6059520" y="4043160"/>
            <a:ext cx="2526480" cy="1894680"/>
          </a:xfrm>
          <a:prstGeom prst="rect">
            <a:avLst/>
          </a:prstGeom>
          <a:ln>
            <a:noFill/>
          </a:ln>
        </p:spPr>
      </p:pic>
      <p:pic>
        <p:nvPicPr>
          <p:cNvPr id="227" name="Picture 206"/>
          <p:cNvPicPr/>
          <p:nvPr/>
        </p:nvPicPr>
        <p:blipFill>
          <a:blip r:embed="rId8"/>
          <a:stretch/>
        </p:blipFill>
        <p:spPr>
          <a:xfrm>
            <a:off x="6049440" y="2261160"/>
            <a:ext cx="2535120" cy="1691640"/>
          </a:xfrm>
          <a:prstGeom prst="rect">
            <a:avLst/>
          </a:prstGeom>
          <a:ln>
            <a:noFill/>
          </a:ln>
        </p:spPr>
      </p:pic>
      <p:sp>
        <p:nvSpPr>
          <p:cNvPr id="228" name="TextShape 2"/>
          <p:cNvSpPr txBox="1"/>
          <p:nvPr/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F09C1E5-916E-4F9E-BF40-F294CF3D5B69}" type="slidenum"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</a:t>
            </a:fld>
            <a:r>
              <a:rPr lang="en-GB" sz="135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/10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196F887E-1E95-49B9-9E41-26CC04FD7873}" vid="{2469CBF9-DC2A-4108-ABE9-42E492A30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1156</TotalTime>
  <Words>586</Words>
  <Application>Microsoft Office PowerPoint</Application>
  <PresentationFormat>On-screen Show (4:3)</PresentationFormat>
  <Paragraphs>112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DejaVu Sans</vt:lpstr>
      <vt:lpstr>Georgia</vt:lpstr>
      <vt:lpstr>Times New Roman</vt:lpstr>
      <vt:lpstr>Wingdings 2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dc:description/>
  <cp:lastModifiedBy>User</cp:lastModifiedBy>
  <cp:revision>55</cp:revision>
  <dcterms:created xsi:type="dcterms:W3CDTF">2016-05-24T12:26:41Z</dcterms:created>
  <dcterms:modified xsi:type="dcterms:W3CDTF">2016-06-06T13:06:04Z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  <property fmtid="{D5CDD505-2E9C-101B-9397-08002B2CF9AE}" pid="12" name="_TemplateID">
    <vt:lpwstr>TC034606049991</vt:lpwstr>
  </property>
</Properties>
</file>