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slideMaster6.xml" ContentType="application/vnd.openxmlformats-officedocument.presentationml.slideMaster+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_rels/notesSlide9.xml.rels" ContentType="application/vnd.openxmlformats-package.relationships+xml"/>
  <Override PartName="/ppt/notesSlides/_rels/notesSlide1.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10.xml.rels" ContentType="application/vnd.openxmlformats-package.relationships+xml"/>
  <Override PartName="/ppt/notesSlides/_rels/notesSlide11.xml.rels" ContentType="application/vnd.openxmlformats-package.relationships+xml"/>
  <Override PartName="/ppt/notesSlides/_rels/notesSlide12.xml.rels" ContentType="application/vnd.openxmlformats-package.relationships+xml"/>
  <Override PartName="/ppt/notesSlides/_rels/notesSlide13.xml.rels" ContentType="application/vnd.openxmlformats-package.relationships+xml"/>
  <Override PartName="/ppt/notesSlides/_rels/notesSlide14.xml.rels" ContentType="application/vnd.openxmlformats-package.relationships+xml"/>
  <Override PartName="/ppt/notesSlides/_rels/notesSlide15.xml.rels" ContentType="application/vnd.openxmlformats-package.relationships+xml"/>
  <Override PartName="/ppt/notesSlides/_rels/notesSlide16.xml.rels" ContentType="application/vnd.openxmlformats-package.relationships+xml"/>
  <Override PartName="/ppt/notesSlides/_rels/notesSlide17.xml.rels" ContentType="application/vnd.openxmlformats-package.relationships+xml"/>
  <Override PartName="/ppt/notesSlides/_rels/notesSlide18.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_rels/notesSlide21.xml.rels" ContentType="application/vnd.openxmlformats-package.relationships+xml"/>
  <Override PartName="/ppt/notesSlides/_rels/notesSlide22.xml.rels" ContentType="application/vnd.openxmlformats-package.relationships+xml"/>
  <Override PartName="/ppt/notesSlides/_rels/notesSlide2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media/image9.png" ContentType="image/png"/>
  <Override PartName="/ppt/media/image28.jpeg" ContentType="image/jpeg"/>
  <Override PartName="/ppt/media/image1.png" ContentType="image/png"/>
  <Override PartName="/ppt/media/image2.png" ContentType="image/png"/>
  <Override PartName="/ppt/media/image3.png" ContentType="image/png"/>
  <Override PartName="/ppt/media/image45.jpeg" ContentType="image/jpeg"/>
  <Override PartName="/ppt/media/image4.png" ContentType="image/png"/>
  <Override PartName="/ppt/media/image5.png" ContentType="image/png"/>
  <Override PartName="/ppt/media/image34.jpeg" ContentType="image/jpeg"/>
  <Override PartName="/ppt/media/image6.png" ContentType="image/png"/>
  <Override PartName="/ppt/media/image7.png" ContentType="image/png"/>
  <Override PartName="/ppt/media/image23.jpeg" ContentType="image/jpeg"/>
  <Override PartName="/ppt/media/image8.png" ContentType="image/png"/>
  <Override PartName="/ppt/media/image29.jpeg" ContentType="image/jpeg"/>
  <Override PartName="/ppt/media/image10.png" ContentType="image/png"/>
  <Override PartName="/ppt/media/image11.png" ContentType="image/png"/>
  <Override PartName="/ppt/media/image12.png" ContentType="image/png"/>
  <Override PartName="/ppt/media/image46.jpeg" ContentType="image/jpeg"/>
  <Override PartName="/ppt/media/image13.png" ContentType="image/png"/>
  <Override PartName="/ppt/media/image14.png" ContentType="image/png"/>
  <Override PartName="/ppt/media/image35.jpeg" ContentType="image/jpeg"/>
  <Override PartName="/ppt/media/image15.png" ContentType="image/png"/>
  <Override PartName="/ppt/media/image16.png" ContentType="image/png"/>
  <Override PartName="/ppt/media/image24.jpeg" ContentType="image/jpeg"/>
  <Override PartName="/ppt/media/image17.png" ContentType="image/png"/>
  <Override PartName="/ppt/media/image18.png" ContentType="image/png"/>
  <Override PartName="/ppt/media/image19.jpeg" ContentType="image/jpeg"/>
  <Override PartName="/ppt/media/image40.jpeg" ContentType="image/jpeg"/>
  <Override PartName="/ppt/media/image20.png" ContentType="image/png"/>
  <Override PartName="/ppt/media/image21.png" ContentType="image/png"/>
  <Override PartName="/ppt/media/image22.jpeg" ContentType="image/jpeg"/>
  <Override PartName="/ppt/media/image27.png" ContentType="image/png"/>
  <Override PartName="/ppt/media/image25.jpeg" ContentType="image/jpeg"/>
  <Override PartName="/ppt/media/image26.jpeg" ContentType="image/jpeg"/>
  <Override PartName="/ppt/media/image32.png" ContentType="image/png"/>
  <Override PartName="/ppt/media/image30.jpeg" ContentType="image/jpeg"/>
  <Override PartName="/ppt/media/image31.jpeg" ContentType="image/jpeg"/>
  <Override PartName="/ppt/media/image33.jpeg" ContentType="image/jpeg"/>
  <Override PartName="/ppt/media/image36.png" ContentType="image/png"/>
  <Override PartName="/ppt/media/image37.jpeg" ContentType="image/jpeg"/>
  <Override PartName="/ppt/media/image38.jpeg" ContentType="image/jpeg"/>
  <Override PartName="/ppt/media/image39.jpeg" ContentType="image/jpeg"/>
  <Override PartName="/ppt/media/image41.png" ContentType="image/png"/>
  <Override PartName="/ppt/media/image42.jpeg" ContentType="image/jpeg"/>
  <Override PartName="/ppt/media/image43.jpeg" ContentType="image/jpeg"/>
  <Override PartName="/ppt/media/image44.png" ContentType="image/png"/>
  <Override PartName="/ppt/media/image47.jpeg" ContentType="image/jpeg"/>
  <Override PartName="/ppt/media/image48.jpeg" ContentType="image/jpeg"/>
  <Override PartName="/ppt/media/image49.jpeg" ContentType="image/jpeg"/>
  <Override PartName="/ppt/media/image50.jpeg" ContentType="image/jpeg"/>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37.xml" ContentType="application/vnd.openxmlformats-officedocument.presentationml.slideLayout+xml"/>
  <Override PartName="/ppt/slideLayouts/slideLayout7.xml" ContentType="application/vnd.openxmlformats-officedocument.presentationml.slideLayout+xml"/>
  <Override PartName="/ppt/slideLayouts/slideLayout38.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55.xml.rels" ContentType="application/vnd.openxmlformats-package.relationships+xml"/>
  <Override PartName="/ppt/slideLayouts/_rels/slideLayout3.xml.rels" ContentType="application/vnd.openxmlformats-package.relationships+xml"/>
  <Override PartName="/ppt/slideLayouts/_rels/slideLayout56.xml.rels" ContentType="application/vnd.openxmlformats-package.relationships+xml"/>
  <Override PartName="/ppt/slideLayouts/_rels/slideLayout4.xml.rels" ContentType="application/vnd.openxmlformats-package.relationships+xml"/>
  <Override PartName="/ppt/slideLayouts/_rels/slideLayout57.xml.rels" ContentType="application/vnd.openxmlformats-package.relationships+xml"/>
  <Override PartName="/ppt/slideLayouts/_rels/slideLayout5.xml.rels" ContentType="application/vnd.openxmlformats-package.relationships+xml"/>
  <Override PartName="/ppt/slideLayouts/_rels/slideLayout58.xml.rels" ContentType="application/vnd.openxmlformats-package.relationships+xml"/>
  <Override PartName="/ppt/slideLayouts/_rels/slideLayout6.xml.rels" ContentType="application/vnd.openxmlformats-package.relationships+xml"/>
  <Override PartName="/ppt/slideLayouts/_rels/slideLayout59.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70.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notesMaster" Target="notesMasters/notesMaster1.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
</Relationships>
</file>

<file path=ppt/notesMasters/_rels/notesMaster1.xml.rels><?xml version="1.0" encoding="UTF-8"?>
<Relationships xmlns="http://schemas.openxmlformats.org/package/2006/relationships"><Relationship Id="rId1" Type="http://schemas.openxmlformats.org/officeDocument/2006/relationships/theme" Target="../theme/theme7.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body"/>
          </p:nvPr>
        </p:nvSpPr>
        <p:spPr>
          <a:xfrm>
            <a:off x="756000" y="5078520"/>
            <a:ext cx="6047640" cy="4811040"/>
          </a:xfrm>
          <a:prstGeom prst="rect">
            <a:avLst/>
          </a:prstGeom>
        </p:spPr>
        <p:txBody>
          <a:bodyPr lIns="0" rIns="0" tIns="0" bIns="0"/>
          <a:p>
            <a:r>
              <a:rPr b="0" lang="en-GB" sz="2000" spc="-1" strike="noStrike">
                <a:solidFill>
                  <a:srgbClr val="000000"/>
                </a:solidFill>
                <a:uFill>
                  <a:solidFill>
                    <a:srgbClr val="ffffff"/>
                  </a:solidFill>
                </a:uFill>
                <a:latin typeface="Arial"/>
              </a:rPr>
              <a:t>Click to edit the notes' format</a:t>
            </a:r>
            <a:endParaRPr b="0" lang="en-GB" sz="2000" spc="-1" strike="noStrike">
              <a:solidFill>
                <a:srgbClr val="000000"/>
              </a:solidFill>
              <a:uFill>
                <a:solidFill>
                  <a:srgbClr val="ffffff"/>
                </a:solidFill>
              </a:uFill>
              <a:latin typeface="Arial"/>
            </a:endParaRPr>
          </a:p>
        </p:txBody>
      </p:sp>
      <p:sp>
        <p:nvSpPr>
          <p:cNvPr id="217" name="PlaceHolder 2"/>
          <p:cNvSpPr>
            <a:spLocks noGrp="1"/>
          </p:cNvSpPr>
          <p:nvPr>
            <p:ph type="hdr"/>
          </p:nvPr>
        </p:nvSpPr>
        <p:spPr>
          <a:xfrm>
            <a:off x="0" y="0"/>
            <a:ext cx="3280680" cy="534240"/>
          </a:xfrm>
          <a:prstGeom prst="rect">
            <a:avLst/>
          </a:prstGeom>
        </p:spPr>
        <p:txBody>
          <a:bodyPr lIns="0" rIns="0" tIns="0" bIns="0"/>
          <a:p>
            <a:r>
              <a:rPr b="0" lang="en-GB" sz="1400" spc="-1" strike="noStrike">
                <a:solidFill>
                  <a:srgbClr val="000000"/>
                </a:solidFill>
                <a:uFill>
                  <a:solidFill>
                    <a:srgbClr val="ffffff"/>
                  </a:solidFill>
                </a:uFill>
                <a:latin typeface="Times New Roman"/>
              </a:rPr>
              <a:t>&lt;header&gt;</a:t>
            </a:r>
            <a:endParaRPr b="0" lang="en-GB" sz="1400" spc="-1" strike="noStrike">
              <a:solidFill>
                <a:srgbClr val="000000"/>
              </a:solidFill>
              <a:uFill>
                <a:solidFill>
                  <a:srgbClr val="ffffff"/>
                </a:solidFill>
              </a:uFill>
              <a:latin typeface="Times New Roman"/>
            </a:endParaRPr>
          </a:p>
        </p:txBody>
      </p:sp>
      <p:sp>
        <p:nvSpPr>
          <p:cNvPr id="218" name="PlaceHolder 3"/>
          <p:cNvSpPr>
            <a:spLocks noGrp="1"/>
          </p:cNvSpPr>
          <p:nvPr>
            <p:ph type="dt"/>
          </p:nvPr>
        </p:nvSpPr>
        <p:spPr>
          <a:xfrm>
            <a:off x="4278960" y="0"/>
            <a:ext cx="3280680" cy="534240"/>
          </a:xfrm>
          <a:prstGeom prst="rect">
            <a:avLst/>
          </a:prstGeom>
        </p:spPr>
        <p:txBody>
          <a:bodyPr lIns="0" rIns="0" tIns="0" bIns="0"/>
          <a:p>
            <a:pPr algn="r"/>
            <a:r>
              <a:rPr b="0" lang="en-GB" sz="1400" spc="-1" strike="noStrike">
                <a:solidFill>
                  <a:srgbClr val="000000"/>
                </a:solidFill>
                <a:uFill>
                  <a:solidFill>
                    <a:srgbClr val="ffffff"/>
                  </a:solidFill>
                </a:uFill>
                <a:latin typeface="Times New Roman"/>
              </a:rPr>
              <a:t>&lt;date/time&gt;</a:t>
            </a:r>
            <a:endParaRPr b="0" lang="en-GB" sz="1400" spc="-1" strike="noStrike">
              <a:solidFill>
                <a:srgbClr val="000000"/>
              </a:solidFill>
              <a:uFill>
                <a:solidFill>
                  <a:srgbClr val="ffffff"/>
                </a:solidFill>
              </a:uFill>
              <a:latin typeface="Times New Roman"/>
            </a:endParaRPr>
          </a:p>
        </p:txBody>
      </p:sp>
      <p:sp>
        <p:nvSpPr>
          <p:cNvPr id="219" name="PlaceHolder 4"/>
          <p:cNvSpPr>
            <a:spLocks noGrp="1"/>
          </p:cNvSpPr>
          <p:nvPr>
            <p:ph type="ftr"/>
          </p:nvPr>
        </p:nvSpPr>
        <p:spPr>
          <a:xfrm>
            <a:off x="0" y="10157400"/>
            <a:ext cx="3280680" cy="534240"/>
          </a:xfrm>
          <a:prstGeom prst="rect">
            <a:avLst/>
          </a:prstGeom>
        </p:spPr>
        <p:txBody>
          <a:bodyPr lIns="0" rIns="0" tIns="0" bIns="0" anchor="b"/>
          <a:p>
            <a:r>
              <a:rPr b="0" lang="en-GB" sz="1400" spc="-1" strike="noStrike">
                <a:solidFill>
                  <a:srgbClr val="000000"/>
                </a:solidFill>
                <a:uFill>
                  <a:solidFill>
                    <a:srgbClr val="ffffff"/>
                  </a:solidFill>
                </a:uFill>
                <a:latin typeface="Times New Roman"/>
              </a:rPr>
              <a:t>&lt;footer&gt;</a:t>
            </a:r>
            <a:endParaRPr b="0" lang="en-GB" sz="1400" spc="-1" strike="noStrike">
              <a:solidFill>
                <a:srgbClr val="000000"/>
              </a:solidFill>
              <a:uFill>
                <a:solidFill>
                  <a:srgbClr val="ffffff"/>
                </a:solidFill>
              </a:uFill>
              <a:latin typeface="Times New Roman"/>
            </a:endParaRPr>
          </a:p>
        </p:txBody>
      </p:sp>
      <p:sp>
        <p:nvSpPr>
          <p:cNvPr id="220" name="PlaceHolder 5"/>
          <p:cNvSpPr>
            <a:spLocks noGrp="1"/>
          </p:cNvSpPr>
          <p:nvPr>
            <p:ph type="sldNum"/>
          </p:nvPr>
        </p:nvSpPr>
        <p:spPr>
          <a:xfrm>
            <a:off x="4278960" y="10157400"/>
            <a:ext cx="3280680" cy="534240"/>
          </a:xfrm>
          <a:prstGeom prst="rect">
            <a:avLst/>
          </a:prstGeom>
        </p:spPr>
        <p:txBody>
          <a:bodyPr lIns="0" rIns="0" tIns="0" bIns="0" anchor="b"/>
          <a:p>
            <a:pPr algn="r"/>
            <a:fld id="{F1B6AD37-90BE-43B1-8F94-97C1CD3A4977}" type="slidenum">
              <a:rPr b="0" lang="en-GB" sz="1400" spc="-1" strike="noStrike">
                <a:solidFill>
                  <a:srgbClr val="000000"/>
                </a:solidFill>
                <a:uFill>
                  <a:solidFill>
                    <a:srgbClr val="ffffff"/>
                  </a:solidFill>
                </a:uFill>
                <a:latin typeface="Times New Roman"/>
              </a:rPr>
              <a:t>&lt;number&gt;</a:t>
            </a:fld>
            <a:endParaRPr b="0" lang="en-GB"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6" name="PlaceHolder 1"/>
          <p:cNvSpPr>
            <a:spLocks noGrp="1"/>
          </p:cNvSpPr>
          <p:nvPr>
            <p:ph type="body"/>
          </p:nvPr>
        </p:nvSpPr>
        <p:spPr>
          <a:xfrm>
            <a:off x="756000" y="5078520"/>
            <a:ext cx="6047280" cy="4810680"/>
          </a:xfrm>
          <a:prstGeom prst="rect">
            <a:avLst/>
          </a:prstGeom>
        </p:spPr>
        <p:txBody>
          <a:bodyPr lIns="0" rIns="0" tIns="0" bIns="0"/>
          <a:p>
            <a:r>
              <a:rPr b="0" lang="en-GB" sz="1500" spc="-1" strike="noStrike">
                <a:solidFill>
                  <a:srgbClr val="000000"/>
                </a:solidFill>
                <a:uFill>
                  <a:solidFill>
                    <a:srgbClr val="ffffff"/>
                  </a:solidFill>
                </a:uFill>
                <a:latin typeface="Arial"/>
              </a:rPr>
              <a:t>I AM DELIGHTED TO BE PART OF THIS ONE DAY MEETING ON PLANT GENETIC RESOURCES.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IT WAS HERE, IN THIS DEPARTMENT, WELL IN THE DEPT. OF BOTANY, 46 YEARS AGO ALMOST THAT I BEGAN MY CAREER IN GENETIC RESOURCES.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AND COMING TO BIRMINGHAM, I KNEW NOTHING ABOUT GENETIC RESOURCES, THEIR DIVERSITY, OR THEIR VALUE. IT HAD BEEN SUGGESTED TO ME AT SOUTHAMPTON THAT THIS WOULD BE AN AREA THAT I WOULD GROW INTO. THEY WEREN’T WRONG.</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 WILL USE TWO CROP EXAMPLES: POTATOES AND RICE SINCE THESE ARE THE ONES WHICH I HAVE DEVELOPED A CAREER AROUND.</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AND ALTHOUGH THIS ONE DAY MEETING IS ABOUT THE FUTURE, I’D LIKE TO REMINISCE FOR A FEW MINUTES ABOUT PAST DEVELOPMENTS IN GERMPLASM CONSERVATION AS A POINTER TO WHERE WE ARE TODAY.</a:t>
            </a:r>
            <a:endParaRPr b="0" lang="en-GB" sz="2000" spc="-1" strike="noStrike">
              <a:solidFill>
                <a:srgbClr val="000000"/>
              </a:solidFill>
              <a:uFill>
                <a:solidFill>
                  <a:srgbClr val="ffffff"/>
                </a:solidFill>
              </a:u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UNTIL I BEGAN THE MSC ON PLANT GENETIC RESOURCES I HAD NO IDEA ABOUT THE RANGE OF DIVERSITY IN DIFFERENT CROPS, HOW IT HAD ORIGINATED, BEEN MANAGED BY FARMERS FOR GENERATIONS, NOR WHY IT WAS SO IMPORTANT.</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NEITHER DID I APPRECIATE WHAT WAS HAPPENING TO DIVERSITY IN FARMERS’ FIELDS AT THAT TIME IN THE LATE 60S AND EARLY 70S.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THE DIVERSITY OF POTATOES HITS YOU BETWEEN THE EYES: SEVERAL ‘SPECIES’, DIFFERENT PLOIDY LEVELS, WIDE GEOGRAPHICAL AND ALTITUDE RANGE. BASIS OF AGRICULTURE IN THE ANDES.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IN RICE ON THE OTHER HAND, DIVERSITY IS MUCH MORE SUBTLE.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DIVERSITY IN SHAPE, SIZE AND COLOUR OF SEEDS. LOTS OF MORPHOLOGICAL AND PHYSIOLOGICAL VARIATION THAT CAN BE SEEN IN THESE CHARACTERIZATION PLOTS IN THE FIELDS AT IRRI.</a:t>
            </a:r>
            <a:endParaRPr b="0" lang="en-GB" sz="2000" spc="-1" strike="noStrike">
              <a:solidFill>
                <a:srgbClr val="000000"/>
              </a:solidFill>
              <a:uFill>
                <a:solidFill>
                  <a:srgbClr val="ffffff"/>
                </a:solidFill>
              </a:u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BRIAN FORD-LLOYD AND I WROTE A GENERAL TEXT ON GENETIC RESOURCES IN 1986. THIS IS WHAT WE SAID. WE WERE MAKING THE COMPARISON WITH WHAT WAS HAPPENING FOR THE CONSERVATION OF ANIMALS.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HAVE THINGS CHANGED? </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WHAT WERE PAST PERSPECTIVES?</a:t>
            </a:r>
            <a:endParaRPr b="0" lang="en-GB" sz="2000" spc="-1" strike="noStrike">
              <a:solidFill>
                <a:srgbClr val="000000"/>
              </a:solidFill>
              <a:uFill>
                <a:solidFill>
                  <a:srgbClr val="ffffff"/>
                </a:solidFill>
              </a:u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9"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BEFORE GENEBANKS WERE SET UP AROUND THE WORLD, PLANT BREEDERS WOULD TRAVEL TO DISTANT AND ISOLATED PLACES IN SEARCH OF DIVERSITY IN LANDRACE VARIETIES AND WILD SPECIES – NO </a:t>
            </a:r>
            <a:r>
              <a:rPr b="0" lang="en-GB" sz="1500" spc="-1" strike="noStrike">
                <a:solidFill>
                  <a:srgbClr val="000000"/>
                </a:solidFill>
                <a:uFill>
                  <a:solidFill>
                    <a:srgbClr val="ffffff"/>
                  </a:solidFill>
                </a:uFill>
                <a:latin typeface="Arial"/>
              </a:rPr>
              <a:t>INT'L</a:t>
            </a:r>
            <a:r>
              <a:rPr b="0" lang="en-GB" sz="1500" spc="-1" strike="noStrike">
                <a:solidFill>
                  <a:srgbClr val="000000"/>
                </a:solidFill>
                <a:uFill>
                  <a:solidFill>
                    <a:srgbClr val="ffffff"/>
                  </a:solidFill>
                </a:uFill>
                <a:latin typeface="Arial"/>
              </a:rPr>
              <a:t> TREATY THEN TO REGULATE ACCESS TO AND EXCHANGE OF GENETIC DIVERSITY.</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THEY UNDERSTOOD THE IMPORTANCE OF BROADENING THE GENEPOOL OF THEIR CROPS.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PRE-EMINENT AMONG THEM WAS MY HERO, NI VAVILOV.</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AND OF COURSE IT WAS THROUGH THIS EXPLORATION THAT VAVILOV DEVELOPED HIS THEORIES ABOUT THE ORIGINS OF CULTIVATED PLANTS.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AND TO MAINTAIN A BIRMINGHAM PERSPECTIVE, HERE WE HAVE A VERY YOUNG JACK HAWKES WHO JOINED THE BRITISH EMPIRE POTATO COLLECTING EXPEDITION TO SOUTH AMERICA IN 1938-39.</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THE OBJECTIVE WAS TO INCREASE THE GENE POOL AVAILABLE OF WILD POTATOES TO PLANT BREEDERS IN THE UK.</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IN PREPARATION FOR THE EXPEDITION, HAWKES TRAVELLED TO THE SOVIET UNION TO CONSULT WITH SM BUKASOV AND OTHER POTATO EXPERTS.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AND HE MET VAVILOV – MENTION NIEDERHAUSER.</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GERMPLASM BECAME BASIS OF THE COMMONWEALTH POTATO COLLECTION – OF MORE LATER.</a:t>
            </a:r>
            <a:endParaRPr b="0" lang="en-GB" sz="2000" spc="-1" strike="noStrike">
              <a:solidFill>
                <a:srgbClr val="000000"/>
              </a:solidFill>
              <a:uFill>
                <a:solidFill>
                  <a:srgbClr val="ffffff"/>
                </a:solidFill>
              </a:u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1"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NOW WE’VE ALL HEARD OF THE SO-CALLED GREEN REVOLUTION, AND THE SIGNATURE ROLE THAT NORMAN BORLAUG PLAYED IN BREEDING SHORT-STRAWED AND HIGH-YIELDING WHEAT VARIETIES THAT SAVED THE LIVES OF HUNDREDS OF MILLIONS OF PEOPLE WORLDWIDE.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IT’S WORTH POINTING OUT, HOWEVER, THAT AN OBSCURE ITALIAN WHEAT BREEDER, NAZARENO STRAMPELLI, WHOSE 150TH ANNIVERSARY IT WAS JUST A FEW DAYS AGO, WAS DOING WHAT BORLAUG DID BUT 40 YEARS BEFORE, TO INCREASE THE PRODUCTIVITY OF ITALIAN AGRICULTURE.</a:t>
            </a:r>
            <a:endParaRPr b="0" lang="en-GB" sz="2000" spc="-1" strike="noStrike">
              <a:solidFill>
                <a:srgbClr val="000000"/>
              </a:solidFill>
              <a:uFill>
                <a:solidFill>
                  <a:srgbClr val="ffffff"/>
                </a:solidFill>
              </a:u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NOW LET’S LOOK AT VARIOUS MILESTONES IN PLANT BREEDING REPRESENTED IN THIS FIGURE THAT I CAME ACROSS JUST A FEW DAYS AGO.</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PRIOR TO THE RELEASE OF THE HIGH YIELDING GREEN REVOLUTION VARIETIES IN THE 1960S, THE IMPACT OF PLANT BREEDING ON AGROBIODIVERSITY HAD BEEN MINIMAL.</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BUT IN SOME PARTS OF THE WORLD, CHANGES WERE OBSERVED. GERMPLASM WAS BEING LOST.</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DURING THE 1960S, FAO SET UP AN EXPERT PANEL, SPEARHEADED BY SIR OTTO FRANKEL AND ERNA BENNETT TO EVALUATE WHAT SHOULD BE DONE TO ADDRESS THIS LOSS OF DIVERSITY.</a:t>
            </a:r>
            <a:endParaRPr b="0" lang="en-GB" sz="2000" spc="-1" strike="noStrike">
              <a:solidFill>
                <a:srgbClr val="000000"/>
              </a:solidFill>
              <a:uFill>
                <a:solidFill>
                  <a:srgbClr val="ffffff"/>
                </a:solidFill>
              </a:u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3"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JACK HAWKES WAS A MEMBER OF THAT PANEL SHOWN HERE. I’VE HAD THE PRIVILEGE OF MEETING AND WORKING WITH SEVERAL MEMBERS OF THAT GROUP OF EXPERTS.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AND AMONG THEIR RECOMMENDATIONS WAS A CONCERTED EFFORT TO COLLECT GERMPLASM AND STORE IT IN AN INTERNATIONAL NETWORK OF GENEBANKS THAT HAD YET TO BE SET UP.</a:t>
            </a:r>
            <a:endParaRPr b="0" lang="en-GB" sz="2000" spc="-1" strike="noStrike">
              <a:solidFill>
                <a:srgbClr val="000000"/>
              </a:solidFill>
              <a:uFill>
                <a:solidFill>
                  <a:srgbClr val="ffffff"/>
                </a:solidFill>
              </a:u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PlaceHolder 1"/>
          <p:cNvSpPr>
            <a:spLocks noGrp="1"/>
          </p:cNvSpPr>
          <p:nvPr>
            <p:ph type="body"/>
          </p:nvPr>
        </p:nvSpPr>
        <p:spPr>
          <a:xfrm>
            <a:off x="756000" y="5078520"/>
            <a:ext cx="6047280" cy="4810680"/>
          </a:xfrm>
          <a:prstGeom prst="rect">
            <a:avLst/>
          </a:prstGeom>
        </p:spPr>
        <p:txBody>
          <a:bodyPr lIns="0" rIns="0" tIns="0" bIns="0"/>
          <a:p>
            <a:r>
              <a:rPr b="0" lang="en-GB" sz="1500" spc="-1" strike="noStrike">
                <a:solidFill>
                  <a:srgbClr val="000000"/>
                </a:solidFill>
                <a:uFill>
                  <a:solidFill>
                    <a:srgbClr val="ffffff"/>
                  </a:solidFill>
                </a:uFill>
                <a:latin typeface="Arial"/>
              </a:rPr>
              <a:t>THESE WERE TWO FLAGSHIP PUBLICATIONS IN 1970 AND 1975.</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STILL GOOD TODAY AND WORTH A READ, ALTHOUGH SOME APPROACHES HAVE BEEN SUPERSEDED.</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SET THE TRAJECTORY FOR THE GENETIC RESOURCES MOVEMENT, AND THE ESTABLISHMENT LATER ON IN THE 70S OF THE INTERNATIONAL BOARD FOR PLANT GENETIC RESOURCES, HEADED BY ANOTHER BIRMINGHAM ASSOCIATE, TREVOR WILLIAMS.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ENVISAGED AN INTERNATIONAL NETWORK OF GENEBANKS, OFTEN TAKING ON A REGIONAL ROLE.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BUT AS MANY OF YOU ARE AWARE, POLITICS GOT IN THE WAY.</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NATIONAL SOVEREIGNTY OVER BIODIVERSITY, AND RIGHTLY SO.</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CONVENTION ON BIOLOGICAL DIVERSITY IN 1992.</a:t>
            </a:r>
            <a:endParaRPr b="0" lang="en-GB" sz="2000" spc="-1" strike="noStrike">
              <a:solidFill>
                <a:srgbClr val="000000"/>
              </a:solidFill>
              <a:uFill>
                <a:solidFill>
                  <a:srgbClr val="ffffff"/>
                </a:solidFill>
              </a:u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5" name="PlaceHolder 1"/>
          <p:cNvSpPr>
            <a:spLocks noGrp="1"/>
          </p:cNvSpPr>
          <p:nvPr>
            <p:ph type="body"/>
          </p:nvPr>
        </p:nvSpPr>
        <p:spPr>
          <a:xfrm>
            <a:off x="755640" y="5258520"/>
            <a:ext cx="6046920" cy="4810320"/>
          </a:xfrm>
          <a:prstGeom prst="rect">
            <a:avLst/>
          </a:prstGeom>
        </p:spPr>
        <p:txBody>
          <a:bodyPr lIns="0" rIns="0" tIns="0" bIns="0"/>
          <a:p>
            <a:r>
              <a:rPr b="0" lang="en-GB" sz="1400" spc="-1" strike="noStrike">
                <a:solidFill>
                  <a:srgbClr val="000000"/>
                </a:solidFill>
                <a:uFill>
                  <a:solidFill>
                    <a:srgbClr val="ffffff"/>
                  </a:solidFill>
                </a:uFill>
                <a:latin typeface="Arial"/>
              </a:rPr>
              <a:t>WHAT IS THE SITUATION TODAY?</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THERE ARE MORE THAN 1700 GENEBANKS. WHAT WOULD FRANKEL ET AL. MAKE OF THAT?</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PROBLEM IS THAT MANY ARE BARELY MAINTAINED, DO NOT MEET INTERNATIONAL STANDARDS FOR CONSERVATION, ARE NOT SUFFICIENTLY CHARACTERIZED OR EVALUATED, AND HARDLY USED.</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GENEBANKS ARE OFTEN SEPARATED FROM THE USER COMMUNITY.</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UNLIKE THE INTERNATIONAL GENEBANKS OF THE CGIAR WHERE THERE IS A CONTINUUM FROM CONSERVATION TO USE.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BUT EVEN IN A GENEBANK LIKE </a:t>
            </a:r>
            <a:r>
              <a:rPr b="0" lang="en-GB" sz="1400" spc="-1" strike="noStrike">
                <a:solidFill>
                  <a:srgbClr val="000000"/>
                </a:solidFill>
                <a:uFill>
                  <a:solidFill>
                    <a:srgbClr val="ffffff"/>
                  </a:solidFill>
                </a:uFill>
                <a:latin typeface="Arial"/>
              </a:rPr>
              <a:t>IRRI'S</a:t>
            </a:r>
            <a:r>
              <a:rPr b="0" lang="en-GB" sz="1400" spc="-1" strike="noStrike">
                <a:solidFill>
                  <a:srgbClr val="000000"/>
                </a:solidFill>
                <a:uFill>
                  <a:solidFill>
                    <a:srgbClr val="ffffff"/>
                  </a:solidFill>
                </a:uFill>
                <a:latin typeface="Arial"/>
              </a:rPr>
              <a:t>, ABOUT ONE THIRD OF THE ACCESSIONS HAVE NEVER BEEN REQUESTED OUTSIDE THE INSTITUTE.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YET MOST ACCESSIONS HAVE BEEN CHARACTERIZED, MANY HAVE BEEN EVALUATED FOR DISEASE AND STRESS TOLERANCE. REASONABLY GOOD PASSPORT DATA – BUT MANY GAPS.</a:t>
            </a:r>
            <a:endParaRPr b="0" lang="en-GB" sz="2000" spc="-1" strike="noStrike">
              <a:solidFill>
                <a:srgbClr val="000000"/>
              </a:solidFill>
              <a:uFill>
                <a:solidFill>
                  <a:srgbClr val="ffffff"/>
                </a:solidFill>
              </a:uFill>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6" name="PlaceHolder 1"/>
          <p:cNvSpPr>
            <a:spLocks noGrp="1"/>
          </p:cNvSpPr>
          <p:nvPr>
            <p:ph type="body"/>
          </p:nvPr>
        </p:nvSpPr>
        <p:spPr>
          <a:xfrm>
            <a:off x="755640" y="5078520"/>
            <a:ext cx="6046920" cy="4810320"/>
          </a:xfrm>
          <a:prstGeom prst="rect">
            <a:avLst/>
          </a:prstGeom>
        </p:spPr>
        <p:txBody>
          <a:bodyPr lIns="0" rIns="0" tIns="0" bIns="0"/>
          <a:p>
            <a:r>
              <a:rPr b="0" lang="en-GB" sz="1400" spc="-1" strike="noStrike">
                <a:solidFill>
                  <a:srgbClr val="000000"/>
                </a:solidFill>
                <a:uFill>
                  <a:solidFill>
                    <a:srgbClr val="ffffff"/>
                  </a:solidFill>
                </a:uFill>
                <a:latin typeface="Arial"/>
              </a:rPr>
              <a:t>SMALE AND BONWOO KOO DEVELOPED THIS TAXONOMY OF GENEBANKS VALUES.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WHILE IT’S USEFUL TO HAVE A DICHOTOMY BASED ON USE PER SE, THERE ARE OTHER ASPECTS THAT WE CAN CONSIDER, SUCH AS HERITAGE OR CULTURAL VALUE, AS WELL AS MONETARY AND AGRONOMIC VALUE.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DIRECT VALUE REFERS TO ITS USE IN PLANT BREEDING FOR EXAMPLE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INDIRECT VALUE – CONTRIBUTIONS TO ECOSYSTEM SERVICES, FOR EXAMPLE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OPTION VALUE – A VALUE YET TO BE REALIZED – AND THIS IS CHANGING WITH THE RAPID DEVELOPMENTS IN THE NEW BIOLOGY AND BIG DATA APPROACHES, MORE OF WHICH LATER.</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ENDOWMENT VALUE – SOMEONE IS PREPARED TO PAY $500 MILLION TO SET UP AN ENDOWMENT THAT WILL YIELD THE $20 MILLION TO SUPPORT THE INTERNATIONAL COLLECTIONS IN PERPETUITY.</a:t>
            </a:r>
            <a:endParaRPr b="0" lang="en-GB" sz="2000" spc="-1" strike="noStrike">
              <a:solidFill>
                <a:srgbClr val="000000"/>
              </a:solidFill>
              <a:uFill>
                <a:solidFill>
                  <a:srgbClr val="ffffff"/>
                </a:solidFill>
              </a:u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7"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LET’S LOOK AT HOW THE MANAGEMENT OF A COLLECTION OF POTATOES IN PERU HAS EVOLVED OVER THE YEARS, AND HOW VALUE HAS BEEN ADDED TO THE COLLECTION.</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CIP WAS FOUNDED IN 1971. FOR SEVERAL YEARS FROM 1973 (WHEN I JOINED AS AN ASSOCIATE TAXONOMIST) THERE WERE POTATO COLLECTING EXPEDITIONS ALL OVER THE ANDES FOCUSING ON PERU AND BOLIVIA. COLLECTIONS WERE SENT TO CIP FORM OTHER COUNTRIES. </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THE COLLECTION GREW TO ABOUT 15,000 CLONES, PLANTED OUT EACH YEAR AT HUANCAYO AS SHOWN HERE.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MAJOR MANAGEMENT ISSUE – TUBER-BORNE VIRUSES AND OTHER DISEASES.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COLLECTION REDUCED TO ABOUT 4000 CLONES, AND TRUE SEED COLLECTED FROM INDIVIDUAL SELF FERTILE CLONES, OR BULKED CROSSES FROM THE SELF-INCOMPATIBLE DIPLOIDS. ISSUE OF SEED BORNE VIRUSES.</a:t>
            </a:r>
            <a:endParaRPr b="0" lang="en-GB" sz="2000" spc="-1" strike="noStrike">
              <a:solidFill>
                <a:srgbClr val="000000"/>
              </a:solidFill>
              <a:uFill>
                <a:solidFill>
                  <a:srgbClr val="ffffff"/>
                </a:solidFill>
              </a:uFill>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NOW THE COLLECTION IS MAINTAINED AS AN IN VITRO COLLECTION.</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IT IS DISEASE INDEXED – AN ESSENTIAL CONSIDERATION IN TERMS OF ACCESS TO THE GERMPLASM AND ITS EXCHANGE WORLDWIDE.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COSTS ABOUT $3 MILLION PER ANNUM TO MAINTAIN THIS COLLECTION.</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ONE WAY OF LOOKING AT VALUE IS WHAT SOMEONE IS WILLING TO PAY FOR ITS CONSERVATION.</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IS IT WORTH IT? IS IT NECESSARY TO MAINTAIN THE UNIQUE CLONAL IDENTITY? DNA STORAGE AT SOME STAGE IN THE FUTURE.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9"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TO POTATO FARMERS IN PERU THE CIP COLLECTION IS AN ESSENTIAL BACKUP RESOURCE.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OF GREAT VALUE, SINCE FARMERS’ GROUPS CAN RECEIVE DISEASE-FREE CLONES OF THE VARIETIES THEY HAVE CHERISHED FOR GENERATIONS.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THIS IS A HERITAGE AND CULTURAL VALUE OF THE CIP POTATO COLLECTION.</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THE PARQUE DE PAPA IS A PARTNERSHIP BETWEEN CIP AND A GROUP OF COMMUNITIES IN THE SOUTH OF PERU NEAR CUZCO.</a:t>
            </a:r>
            <a:endParaRPr b="0" lang="en-GB" sz="2000" spc="-1" strike="noStrike">
              <a:solidFill>
                <a:srgbClr val="000000"/>
              </a:solidFill>
              <a:uFill>
                <a:solidFill>
                  <a:srgbClr val="ffffff"/>
                </a:solidFill>
              </a:uFill>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THE BIOLOGICAL VALUE REFERS TO THE EASE WITH WHICH GERMPLASM MAY BE USED IN PLANT BREEDING.</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THE BIOLOGICAL VALUE OF GERMPLASM ACCESSIONS VARIES.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NOT ALL CAN BE CROSSED EASILY WITH CROP SPECIES – PARTICULAR ISSUE FOR CROP WILD RELATIVES.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I’VE ALWAYS FOUND THE HARLAN AND DE WET GENEPOOL CONCEPT A USEFUL TOOL CLASSIFY GERMPLASM IN A GENEBANK. BUT KNOWING WHAT THE BIOLOGICAL VALUE OF GERMPLASM IS DOES DEPEND ON WHAT PRE-BREEDING ACTIVITIES ARE BEING PURSUED AND WHERE. PREFERABLY LINKED TO THE GENEBANK DIRECTLY.</a:t>
            </a:r>
            <a:endParaRPr b="0" lang="en-GB" sz="2000" spc="-1" strike="noStrike">
              <a:solidFill>
                <a:srgbClr val="000000"/>
              </a:solidFill>
              <a:uFill>
                <a:solidFill>
                  <a:srgbClr val="ffffff"/>
                </a:solidFill>
              </a:uFill>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1" name="PlaceHolder 1"/>
          <p:cNvSpPr>
            <a:spLocks noGrp="1"/>
          </p:cNvSpPr>
          <p:nvPr>
            <p:ph type="body"/>
          </p:nvPr>
        </p:nvSpPr>
        <p:spPr>
          <a:xfrm>
            <a:off x="755640" y="5078520"/>
            <a:ext cx="6046920" cy="4810320"/>
          </a:xfrm>
          <a:prstGeom prst="rect">
            <a:avLst/>
          </a:prstGeom>
        </p:spPr>
        <p:txBody>
          <a:bodyPr lIns="0" rIns="0" tIns="0" bIns="0"/>
          <a:p>
            <a:r>
              <a:rPr b="0" lang="en-GB" sz="1400" spc="-1" strike="noStrike">
                <a:solidFill>
                  <a:srgbClr val="000000"/>
                </a:solidFill>
                <a:uFill>
                  <a:solidFill>
                    <a:srgbClr val="ffffff"/>
                  </a:solidFill>
                </a:uFill>
                <a:latin typeface="Arial"/>
              </a:rPr>
              <a:t>LET ME NOW PROVIDE SOME EXAMPLES FROM POTATO AND RICE OF AGRONOMIC VALUE – THAT FOR ME IS THE MOST IMPORTANT VALUE.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THE COMMONWEALTH POTATO COLLECTION IN SCOTLAND IS A SIGNATURE EXAMPLE OF HOW A GERMPLASM COLLECTION HAS BEEN BUILT TO SUPPORT THE POTATO BREEDING INDUSTRY. HAS ITS BASIS AS I SAID EARLIER IN THE 1938-39 EXPEDITION TO SOUTH AMERICA.</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FURTHER INPUTS FROM BIRMINGHAM WHEN THE HAWKES COLLECTION WAS DONATED TO THE CPC.</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BUT ADDED VALUE BY DISEASE INDEXING SO IT CAN BE USED IN THE UK, FOR VIRUS DISEASES IN PARTICULAR.</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AND THE MATERIAL IS OFFERED FOR EXCHANGE THAT IS WELL DOCUMENTED, HEALTHY, AND LINKED TO A DYNAMIC RESEARCH PROGRAM TAKING ADVANTAGE OF THE NEW BIOLOGY.</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400" spc="-1" strike="noStrike">
                <a:solidFill>
                  <a:srgbClr val="000000"/>
                </a:solidFill>
                <a:uFill>
                  <a:solidFill>
                    <a:srgbClr val="ffffff"/>
                  </a:solidFill>
                </a:uFill>
                <a:latin typeface="Arial"/>
              </a:rPr>
              <a:t>SOME BIOLOGICAL CONSTRAINTS – ENDOSPERM BALANCE NUMBERS (EBN).</a:t>
            </a:r>
            <a:endParaRPr b="0" lang="en-GB" sz="2000" spc="-1" strike="noStrike">
              <a:solidFill>
                <a:srgbClr val="000000"/>
              </a:solidFill>
              <a:uFill>
                <a:solidFill>
                  <a:srgbClr val="ffffff"/>
                </a:solidFill>
              </a:uFill>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HERE ARE JUST TWO EXAMPLES OF HOW GENES FROM CPC ACCESSIONS HAVE BEEN TRANSFERRED INTO NEW POTATO VARIETIES.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NOTE HOWEVER JUST HOW LONG IT TOOK FOR THESE VARIETIES TO BE DEVELOPED.</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OF PARTICULAR NOTE IS THE RESISTANCE TO POTATO CYST NEMATODE.</a:t>
            </a:r>
            <a:endParaRPr b="0" lang="en-GB" sz="2000" spc="-1" strike="noStrike">
              <a:solidFill>
                <a:srgbClr val="000000"/>
              </a:solidFill>
              <a:uFill>
                <a:solidFill>
                  <a:srgbClr val="ffffff"/>
                </a:solidFill>
              </a:uFill>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THE ENVIRONMENTAL AND ECONOMIC SAVINGS OF JUST ONE GENE.</a:t>
            </a:r>
            <a:endParaRPr b="0" lang="en-GB" sz="2000" spc="-1" strike="noStrike">
              <a:solidFill>
                <a:srgbClr val="000000"/>
              </a:solidFill>
              <a:uFill>
                <a:solidFill>
                  <a:srgbClr val="ffffff"/>
                </a:solidFill>
              </a:uFill>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4"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NOW LET’S TURN TO RICE, THE WORLD’S MOST IMPORTANT CROP FEEDING HALF THE WORLD’S POPULATION ON A DAILY BASIS, AND IN MANY COUNTRIES IN SOUTH AND SOUTH-EAST ASIA, SEVERAL TIMES A DAY. HAVING ACCESS TO A RELIABLE SOURCE OF RICE IS PARAMOUNT.</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IN THE DEVELOPMENT OF A VARIETY SUCH AS IR72, ONCE THE WORLD’S MOST WIDELY CULTIVATED CEREAL VARIETY, A NUMBER OF LANDRACES AND A WILD SPECIES HAVE CONTRIBUTED VALUABLE TRAITS.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THE CHINESE VARIETY DEE GEE WOO GEN CONTRIBUTED THE DWARF GENE. ORYZA NIVARA GAVE RESISTANCE TO GRASSY STUNT VIRUS. THIS WAS THE KEY TRAIT THAT ENABLED IR72 TO BECOME SUCH A POPULAR VARIETY.</a:t>
            </a:r>
            <a:endParaRPr b="0" lang="en-GB" sz="2000" spc="-1" strike="noStrike">
              <a:solidFill>
                <a:srgbClr val="000000"/>
              </a:solidFill>
              <a:uFill>
                <a:solidFill>
                  <a:srgbClr val="ffffff"/>
                </a:solidFill>
              </a:uFill>
              <a:latin typeface="Arial"/>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SO LET’S COME UP TO THE PRESENT WITH THE APPLICATION OF MARKER-ASSISTED SELECTION, THE SEQUENCING OF CROP GENOMES, AND THE LIKE. I JUST READ TWO DAYS AGO THAT THE GENOME OF A PEANUT ANCESTOR HAS BEEN SEQUENCED.</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THIS NEW BIOLOGY AND THE BIG DATA THAT IS THE CONSEQUENCE IS PROVIDING OPPORTUNITIES TO EXPLORE THE DIVERSITY OF GENEBANK ACCESSIONS – CULTIVATED AND WILD – THAT WERE UNIMAGINABLE JUST A FEW YEARS AGO. PERHAPS THERE HAS NEVER BEEN A MORE EXCITING TIME TO BE INVOLVED IN THE FIELD OF PLANT GENETIC RESOURCES CONSERVATION  AND USE.</a:t>
            </a:r>
            <a:endParaRPr b="0" lang="en-GB" sz="2000" spc="-1" strike="noStrike">
              <a:solidFill>
                <a:srgbClr val="000000"/>
              </a:solidFill>
              <a:uFill>
                <a:solidFill>
                  <a:srgbClr val="ffffff"/>
                </a:solidFill>
              </a:uFill>
              <a:latin typeface="Arial"/>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6"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MORE THAN A COUPLE OF DECADES AGO A SEARCH BEGAN TO IDENTIFY TOLERANCE TO SUBMERGENCE DAMAGE. RICE WILL DIE IF SUBMERGED FOR MORE THAN ABOUT THREE WEEKS OR SO.</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THE SUB1A GENE FROM INDIAN VARIETY </a:t>
            </a:r>
            <a:r>
              <a:rPr b="0" lang="en-GB" sz="1500" spc="-1" strike="noStrike" u="sng">
                <a:solidFill>
                  <a:srgbClr val="000000"/>
                </a:solidFill>
                <a:uFill>
                  <a:solidFill>
                    <a:srgbClr val="ffffff"/>
                  </a:solidFill>
                </a:uFill>
                <a:latin typeface="Arial"/>
              </a:rPr>
              <a:t>FR13A</a:t>
            </a:r>
            <a:r>
              <a:rPr b="0" lang="en-GB" sz="1500" spc="-1" strike="noStrike">
                <a:solidFill>
                  <a:srgbClr val="000000"/>
                </a:solidFill>
                <a:uFill>
                  <a:solidFill>
                    <a:srgbClr val="ffffff"/>
                  </a:solidFill>
                </a:uFill>
                <a:latin typeface="Arial"/>
              </a:rPr>
              <a:t> WAS CHARACTERIZED AND USING MARKER AIDED SELECTION TRANSFERRED TO A NUMBER OF WIDELY-CULTIVATED ASIAN VARIETIES LIKE SWARNA.</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HERE MY FORMER COLLEAGUE, IRRI CROP PHYSIOLOGIST ABDEL ISMAIL POINTS TO A VARIETY WITH THE SUB1 GENE THAT IS GROWING PRODUCTIVELY AFTER A PERIOD OF SUBMERGENCE. THE SAME VARIETY WITHOUT THE GENE IS GROWING ALONGSIDE.</a:t>
            </a:r>
            <a:endParaRPr b="0" lang="en-GB" sz="2000" spc="-1" strike="noStrike">
              <a:solidFill>
                <a:srgbClr val="000000"/>
              </a:solidFill>
              <a:uFill>
                <a:solidFill>
                  <a:srgbClr val="ffffff"/>
                </a:solidFill>
              </a:uFill>
              <a:latin typeface="Arial"/>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AND HERE IS THE PROOF OF THAT RESEARCH AND USE OF GENEBANK ACCESSIONS.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SUBMERGENCE TOLERANT VARIETIES ARE NOW CONTRIBUTING TO PRODUCTIVE AGRICULTURE IN EASTERN INDIA AND BANGLADESH.</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ADOPTED BY ABOUT 5 MILLION FARMERS, AND ABOUT 20 MILLION TONNES ARE NOW PRODUCED WHERE NONE OR LITTLE COULD BE GROWN BECAUSE OF THE THREATS OF SUBMERGENCE.</a:t>
            </a:r>
            <a:endParaRPr b="0" lang="en-GB" sz="2000" spc="-1" strike="noStrike">
              <a:solidFill>
                <a:srgbClr val="000000"/>
              </a:solidFill>
              <a:uFill>
                <a:solidFill>
                  <a:srgbClr val="ffffff"/>
                </a:solidFill>
              </a:uFill>
              <a:latin typeface="Arial"/>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PlaceHolder 1"/>
          <p:cNvSpPr>
            <a:spLocks noGrp="1"/>
          </p:cNvSpPr>
          <p:nvPr>
            <p:ph type="body"/>
          </p:nvPr>
        </p:nvSpPr>
        <p:spPr>
          <a:xfrm>
            <a:off x="755640" y="5078520"/>
            <a:ext cx="6046920" cy="4810320"/>
          </a:xfrm>
          <a:prstGeom prst="rect">
            <a:avLst/>
          </a:prstGeom>
        </p:spPr>
        <p:txBody>
          <a:bodyPr lIns="0" rIns="0" tIns="0" bIns="0"/>
          <a:p>
            <a:r>
              <a:rPr b="0" lang="en-GB" sz="1500" spc="-1" strike="noStrike">
                <a:solidFill>
                  <a:srgbClr val="000000"/>
                </a:solidFill>
                <a:uFill>
                  <a:solidFill>
                    <a:srgbClr val="ffffff"/>
                  </a:solidFill>
                </a:uFill>
                <a:latin typeface="Arial"/>
              </a:rPr>
              <a:t>GENOMICS IS OPENING UP THE GENEBANK COLLECTIONS</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IMPORTANT TO ESTABLISH THE RELATIONSHIP BETWEEN GENOTYPE AND PHENOTYPE.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BIG DATA.</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THIS IS WHERE OPTION VALUE WILL BE TRANSLATED INTO DIRECT USE VALUE.</a:t>
            </a:r>
            <a:endParaRPr b="0" lang="en-GB" sz="2000" spc="-1" strike="noStrike">
              <a:solidFill>
                <a:srgbClr val="000000"/>
              </a:solidFill>
              <a:uFill>
                <a:solidFill>
                  <a:srgbClr val="ffffff"/>
                </a:solidFill>
              </a:uFill>
              <a:latin typeface="Arial"/>
            </a:endParaRPr>
          </a:p>
          <a:p>
            <a:endParaRPr b="0" lang="en-GB" sz="2000" spc="-1" strike="noStrike">
              <a:solidFill>
                <a:srgbClr val="000000"/>
              </a:solidFill>
              <a:uFill>
                <a:solidFill>
                  <a:srgbClr val="ffffff"/>
                </a:solidFill>
              </a:uFill>
              <a:latin typeface="Arial"/>
            </a:endParaRPr>
          </a:p>
          <a:p>
            <a:r>
              <a:rPr b="0" lang="en-GB" sz="1500" spc="-1" strike="noStrike">
                <a:solidFill>
                  <a:srgbClr val="000000"/>
                </a:solidFill>
                <a:uFill>
                  <a:solidFill>
                    <a:srgbClr val="ffffff"/>
                  </a:solidFill>
                </a:uFill>
                <a:latin typeface="Arial"/>
              </a:rPr>
              <a:t>THE FUTURE IS BRIGHT!</a:t>
            </a:r>
            <a:endParaRPr b="0" lang="en-GB" sz="2000" spc="-1" strike="noStrike">
              <a:solidFill>
                <a:srgbClr val="000000"/>
              </a:solidFill>
              <a:uFill>
                <a:solidFill>
                  <a:srgbClr val="ffffff"/>
                </a:solidFill>
              </a:u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9.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 Id="rId3" Type="http://schemas.openxmlformats.org/officeDocument/2006/relationships/image" Target="../media/image12.png"/>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4.png"/><Relationship Id="rId3" Type="http://schemas.openxmlformats.org/officeDocument/2006/relationships/image" Target="../media/image15.png"/>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7.png"/><Relationship Id="rId3" Type="http://schemas.openxmlformats.org/officeDocument/2006/relationships/image" Target="../media/image18.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3"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5"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7"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8" name="PlaceHolder 3"/>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2"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3" name="PlaceHolder 3"/>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4" name="PlaceHolder 4"/>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6"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7"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8"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20"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1"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2" name="PlaceHolder 4"/>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24" name="PlaceHolder 2"/>
          <p:cNvSpPr>
            <a:spLocks noGrp="1"/>
          </p:cNvSpPr>
          <p:nvPr>
            <p:ph type="body"/>
          </p:nvPr>
        </p:nvSpPr>
        <p:spPr>
          <a:xfrm>
            <a:off x="504000" y="176868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5" name="PlaceHolder 3"/>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9"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30" name="PlaceHolder 5"/>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32"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33" name="PlaceHolder 3"/>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pic>
        <p:nvPicPr>
          <p:cNvPr id="34" name="" descr=""/>
          <p:cNvPicPr/>
          <p:nvPr/>
        </p:nvPicPr>
        <p:blipFill>
          <a:blip r:embed="rId2"/>
          <a:stretch/>
        </p:blipFill>
        <p:spPr>
          <a:xfrm>
            <a:off x="2292480" y="1768680"/>
            <a:ext cx="5494680" cy="4384080"/>
          </a:xfrm>
          <a:prstGeom prst="rect">
            <a:avLst/>
          </a:prstGeom>
          <a:ln>
            <a:noFill/>
          </a:ln>
        </p:spPr>
      </p:pic>
      <p:pic>
        <p:nvPicPr>
          <p:cNvPr id="35" name="" descr=""/>
          <p:cNvPicPr/>
          <p:nvPr/>
        </p:nvPicPr>
        <p:blipFill>
          <a:blip r:embed="rId3"/>
          <a:stretch/>
        </p:blipFill>
        <p:spPr>
          <a:xfrm>
            <a:off x="2292480" y="1768680"/>
            <a:ext cx="5494680" cy="43840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39"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41"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43"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44" name="PlaceHolder 3"/>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48"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49" name="PlaceHolder 3"/>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50" name="PlaceHolder 4"/>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52"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53"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54"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56"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57"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58" name="PlaceHolder 4"/>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60" name="PlaceHolder 2"/>
          <p:cNvSpPr>
            <a:spLocks noGrp="1"/>
          </p:cNvSpPr>
          <p:nvPr>
            <p:ph type="body"/>
          </p:nvPr>
        </p:nvSpPr>
        <p:spPr>
          <a:xfrm>
            <a:off x="504000" y="176868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61" name="PlaceHolder 3"/>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63"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64"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65"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66" name="PlaceHolder 5"/>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68"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69" name="PlaceHolder 3"/>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pic>
        <p:nvPicPr>
          <p:cNvPr id="70" name="" descr=""/>
          <p:cNvPicPr/>
          <p:nvPr/>
        </p:nvPicPr>
        <p:blipFill>
          <a:blip r:embed="rId2"/>
          <a:stretch/>
        </p:blipFill>
        <p:spPr>
          <a:xfrm>
            <a:off x="2292480" y="1768680"/>
            <a:ext cx="5494680" cy="4384080"/>
          </a:xfrm>
          <a:prstGeom prst="rect">
            <a:avLst/>
          </a:prstGeom>
          <a:ln>
            <a:noFill/>
          </a:ln>
        </p:spPr>
      </p:pic>
      <p:pic>
        <p:nvPicPr>
          <p:cNvPr id="71" name="" descr=""/>
          <p:cNvPicPr/>
          <p:nvPr/>
        </p:nvPicPr>
        <p:blipFill>
          <a:blip r:embed="rId3"/>
          <a:stretch/>
        </p:blipFill>
        <p:spPr>
          <a:xfrm>
            <a:off x="2292480" y="1768680"/>
            <a:ext cx="5494680" cy="438408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75"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77"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79"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80" name="PlaceHolder 3"/>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2"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84"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85" name="PlaceHolder 3"/>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86" name="PlaceHolder 4"/>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88"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89"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90"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92"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93"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94" name="PlaceHolder 4"/>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96" name="PlaceHolder 2"/>
          <p:cNvSpPr>
            <a:spLocks noGrp="1"/>
          </p:cNvSpPr>
          <p:nvPr>
            <p:ph type="body"/>
          </p:nvPr>
        </p:nvSpPr>
        <p:spPr>
          <a:xfrm>
            <a:off x="504000" y="176868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97" name="PlaceHolder 3"/>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99"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00"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01"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02" name="PlaceHolder 5"/>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04"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05" name="PlaceHolder 3"/>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pic>
        <p:nvPicPr>
          <p:cNvPr id="106" name="" descr=""/>
          <p:cNvPicPr/>
          <p:nvPr/>
        </p:nvPicPr>
        <p:blipFill>
          <a:blip r:embed="rId2"/>
          <a:stretch/>
        </p:blipFill>
        <p:spPr>
          <a:xfrm>
            <a:off x="2292480" y="1768680"/>
            <a:ext cx="5494680" cy="4384080"/>
          </a:xfrm>
          <a:prstGeom prst="rect">
            <a:avLst/>
          </a:prstGeom>
          <a:ln>
            <a:noFill/>
          </a:ln>
        </p:spPr>
      </p:pic>
      <p:pic>
        <p:nvPicPr>
          <p:cNvPr id="107" name="" descr=""/>
          <p:cNvPicPr/>
          <p:nvPr/>
        </p:nvPicPr>
        <p:blipFill>
          <a:blip r:embed="rId3"/>
          <a:stretch/>
        </p:blipFill>
        <p:spPr>
          <a:xfrm>
            <a:off x="2292480" y="1768680"/>
            <a:ext cx="5494680" cy="4384080"/>
          </a:xfrm>
          <a:prstGeom prst="rect">
            <a:avLst/>
          </a:prstGeom>
          <a:ln>
            <a:noFill/>
          </a:ln>
        </p:spPr>
      </p:pic>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11"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13"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15"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16" name="PlaceHolder 3"/>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8"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20"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21" name="PlaceHolder 3"/>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22" name="PlaceHolder 4"/>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24"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25"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26"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28"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29"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30" name="PlaceHolder 4"/>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32" name="PlaceHolder 2"/>
          <p:cNvSpPr>
            <a:spLocks noGrp="1"/>
          </p:cNvSpPr>
          <p:nvPr>
            <p:ph type="body"/>
          </p:nvPr>
        </p:nvSpPr>
        <p:spPr>
          <a:xfrm>
            <a:off x="504000" y="176868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33" name="PlaceHolder 3"/>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35"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36"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37"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38" name="PlaceHolder 5"/>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40"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41" name="PlaceHolder 3"/>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pic>
        <p:nvPicPr>
          <p:cNvPr id="142" name="" descr=""/>
          <p:cNvPicPr/>
          <p:nvPr/>
        </p:nvPicPr>
        <p:blipFill>
          <a:blip r:embed="rId2"/>
          <a:stretch/>
        </p:blipFill>
        <p:spPr>
          <a:xfrm>
            <a:off x="2292480" y="1768680"/>
            <a:ext cx="5494680" cy="4384080"/>
          </a:xfrm>
          <a:prstGeom prst="rect">
            <a:avLst/>
          </a:prstGeom>
          <a:ln>
            <a:noFill/>
          </a:ln>
        </p:spPr>
      </p:pic>
      <p:pic>
        <p:nvPicPr>
          <p:cNvPr id="143" name="" descr=""/>
          <p:cNvPicPr/>
          <p:nvPr/>
        </p:nvPicPr>
        <p:blipFill>
          <a:blip r:embed="rId3"/>
          <a:stretch/>
        </p:blipFill>
        <p:spPr>
          <a:xfrm>
            <a:off x="2292480" y="1768680"/>
            <a:ext cx="5494680" cy="4384080"/>
          </a:xfrm>
          <a:prstGeom prst="rect">
            <a:avLst/>
          </a:prstGeom>
          <a:ln>
            <a:noFill/>
          </a:ln>
        </p:spPr>
      </p:pic>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4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47"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49"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51"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52" name="PlaceHolder 3"/>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4"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56"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57" name="PlaceHolder 3"/>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58" name="PlaceHolder 4"/>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60"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61"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62"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64"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65"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66" name="PlaceHolder 4"/>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68" name="PlaceHolder 2"/>
          <p:cNvSpPr>
            <a:spLocks noGrp="1"/>
          </p:cNvSpPr>
          <p:nvPr>
            <p:ph type="body"/>
          </p:nvPr>
        </p:nvSpPr>
        <p:spPr>
          <a:xfrm>
            <a:off x="504000" y="176868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69" name="PlaceHolder 3"/>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71"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72"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73"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74" name="PlaceHolder 5"/>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76"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77" name="PlaceHolder 3"/>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pic>
        <p:nvPicPr>
          <p:cNvPr id="178" name="" descr=""/>
          <p:cNvPicPr/>
          <p:nvPr/>
        </p:nvPicPr>
        <p:blipFill>
          <a:blip r:embed="rId2"/>
          <a:stretch/>
        </p:blipFill>
        <p:spPr>
          <a:xfrm>
            <a:off x="2292480" y="1768680"/>
            <a:ext cx="5494680" cy="4384080"/>
          </a:xfrm>
          <a:prstGeom prst="rect">
            <a:avLst/>
          </a:prstGeom>
          <a:ln>
            <a:noFill/>
          </a:ln>
        </p:spPr>
      </p:pic>
      <p:pic>
        <p:nvPicPr>
          <p:cNvPr id="179" name="" descr=""/>
          <p:cNvPicPr/>
          <p:nvPr/>
        </p:nvPicPr>
        <p:blipFill>
          <a:blip r:embed="rId3"/>
          <a:stretch/>
        </p:blipFill>
        <p:spPr>
          <a:xfrm>
            <a:off x="2292480" y="1768680"/>
            <a:ext cx="5494680" cy="4384080"/>
          </a:xfrm>
          <a:prstGeom prst="rect">
            <a:avLst/>
          </a:prstGeom>
          <a:ln>
            <a:noFill/>
          </a:ln>
        </p:spPr>
      </p:pic>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82"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83" name="PlaceHolder 2"/>
          <p:cNvSpPr>
            <a:spLocks noGrp="1"/>
          </p:cNvSpPr>
          <p:nvPr>
            <p:ph type="subTitle"/>
          </p:nvPr>
        </p:nvSpPr>
        <p:spPr>
          <a:xfrm>
            <a:off x="504000" y="1768680"/>
            <a:ext cx="9072000" cy="438408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85"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87"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88" name="PlaceHolder 3"/>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0" name="PlaceHolder 1"/>
          <p:cNvSpPr>
            <a:spLocks noGrp="1"/>
          </p:cNvSpPr>
          <p:nvPr>
            <p:ph type="subTitle"/>
          </p:nvPr>
        </p:nvSpPr>
        <p:spPr>
          <a:xfrm>
            <a:off x="504000" y="301320"/>
            <a:ext cx="9072000" cy="5850360"/>
          </a:xfrm>
          <a:prstGeom prst="rect">
            <a:avLst/>
          </a:prstGeom>
        </p:spPr>
        <p:txBody>
          <a:bodyPr lIns="0" rIns="0" tIns="0" bIns="0" anchor="ctr"/>
          <a:p>
            <a:pPr algn="ctr"/>
            <a:endParaRPr b="0" lang="en-GB" sz="3200" spc="-1" strike="noStrike">
              <a:solidFill>
                <a:srgbClr val="000000"/>
              </a:solidFill>
              <a:uFill>
                <a:solidFill>
                  <a:srgbClr val="ffffff"/>
                </a:solidFill>
              </a:uFill>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92"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93" name="PlaceHolder 3"/>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94" name="PlaceHolder 4"/>
          <p:cNvSpPr>
            <a:spLocks noGrp="1"/>
          </p:cNvSpPr>
          <p:nvPr>
            <p:ph type="body"/>
          </p:nvPr>
        </p:nvSpPr>
        <p:spPr>
          <a:xfrm>
            <a:off x="515268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5"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196" name="PlaceHolder 2"/>
          <p:cNvSpPr>
            <a:spLocks noGrp="1"/>
          </p:cNvSpPr>
          <p:nvPr>
            <p:ph type="body"/>
          </p:nvPr>
        </p:nvSpPr>
        <p:spPr>
          <a:xfrm>
            <a:off x="504000" y="1768680"/>
            <a:ext cx="442692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97"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198"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200"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01"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02" name="PlaceHolder 4"/>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03"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204" name="PlaceHolder 2"/>
          <p:cNvSpPr>
            <a:spLocks noGrp="1"/>
          </p:cNvSpPr>
          <p:nvPr>
            <p:ph type="body"/>
          </p:nvPr>
        </p:nvSpPr>
        <p:spPr>
          <a:xfrm>
            <a:off x="504000" y="176868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05" name="PlaceHolder 3"/>
          <p:cNvSpPr>
            <a:spLocks noGrp="1"/>
          </p:cNvSpPr>
          <p:nvPr>
            <p:ph type="body"/>
          </p:nvPr>
        </p:nvSpPr>
        <p:spPr>
          <a:xfrm>
            <a:off x="504000" y="4058640"/>
            <a:ext cx="907200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207" name="PlaceHolder 2"/>
          <p:cNvSpPr>
            <a:spLocks noGrp="1"/>
          </p:cNvSpPr>
          <p:nvPr>
            <p:ph type="body"/>
          </p:nvPr>
        </p:nvSpPr>
        <p:spPr>
          <a:xfrm>
            <a:off x="50400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08" name="PlaceHolder 3"/>
          <p:cNvSpPr>
            <a:spLocks noGrp="1"/>
          </p:cNvSpPr>
          <p:nvPr>
            <p:ph type="body"/>
          </p:nvPr>
        </p:nvSpPr>
        <p:spPr>
          <a:xfrm>
            <a:off x="5152680" y="176868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09" name="PlaceHolder 4"/>
          <p:cNvSpPr>
            <a:spLocks noGrp="1"/>
          </p:cNvSpPr>
          <p:nvPr>
            <p:ph type="body"/>
          </p:nvPr>
        </p:nvSpPr>
        <p:spPr>
          <a:xfrm>
            <a:off x="515268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10" name="PlaceHolder 5"/>
          <p:cNvSpPr>
            <a:spLocks noGrp="1"/>
          </p:cNvSpPr>
          <p:nvPr>
            <p:ph type="body"/>
          </p:nvPr>
        </p:nvSpPr>
        <p:spPr>
          <a:xfrm>
            <a:off x="504000" y="4058640"/>
            <a:ext cx="4426920" cy="20908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504000" y="301320"/>
            <a:ext cx="9072000" cy="1261800"/>
          </a:xfrm>
          <a:prstGeom prst="rect">
            <a:avLst/>
          </a:prstGeom>
        </p:spPr>
        <p:txBody>
          <a:bodyPr lIns="0" rIns="0" tIns="0" bIns="0" anchor="ctr"/>
          <a:p>
            <a:pPr algn="ctr"/>
            <a:endParaRPr b="0" lang="en-GB" sz="4400" spc="-1" strike="noStrike">
              <a:solidFill>
                <a:srgbClr val="000000"/>
              </a:solidFill>
              <a:uFill>
                <a:solidFill>
                  <a:srgbClr val="ffffff"/>
                </a:solidFill>
              </a:uFill>
              <a:latin typeface="Arial"/>
            </a:endParaRPr>
          </a:p>
        </p:txBody>
      </p:sp>
      <p:sp>
        <p:nvSpPr>
          <p:cNvPr id="212" name="PlaceHolder 2"/>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sp>
        <p:nvSpPr>
          <p:cNvPr id="213" name="PlaceHolder 3"/>
          <p:cNvSpPr>
            <a:spLocks noGrp="1"/>
          </p:cNvSpPr>
          <p:nvPr>
            <p:ph type="body"/>
          </p:nvPr>
        </p:nvSpPr>
        <p:spPr>
          <a:xfrm>
            <a:off x="504000" y="1768680"/>
            <a:ext cx="9072000" cy="4384080"/>
          </a:xfrm>
          <a:prstGeom prst="rect">
            <a:avLst/>
          </a:prstGeom>
        </p:spPr>
        <p:txBody>
          <a:bodyPr lIns="0" rIns="0" tIns="0" bIns="0"/>
          <a:p>
            <a:endParaRPr b="0" lang="en-GB" sz="3200" spc="-1" strike="noStrike">
              <a:solidFill>
                <a:srgbClr val="000000"/>
              </a:solidFill>
              <a:uFill>
                <a:solidFill>
                  <a:srgbClr val="ffffff"/>
                </a:solidFill>
              </a:uFill>
              <a:latin typeface="Arial"/>
            </a:endParaRPr>
          </a:p>
        </p:txBody>
      </p:sp>
      <p:pic>
        <p:nvPicPr>
          <p:cNvPr id="214" name="" descr=""/>
          <p:cNvPicPr/>
          <p:nvPr/>
        </p:nvPicPr>
        <p:blipFill>
          <a:blip r:embed="rId2"/>
          <a:stretch/>
        </p:blipFill>
        <p:spPr>
          <a:xfrm>
            <a:off x="2292480" y="1768680"/>
            <a:ext cx="5494680" cy="4384080"/>
          </a:xfrm>
          <a:prstGeom prst="rect">
            <a:avLst/>
          </a:prstGeom>
          <a:ln>
            <a:noFill/>
          </a:ln>
        </p:spPr>
      </p:pic>
      <p:pic>
        <p:nvPicPr>
          <p:cNvPr id="215" name="" descr=""/>
          <p:cNvPicPr/>
          <p:nvPr/>
        </p:nvPicPr>
        <p:blipFill>
          <a:blip r:embed="rId3"/>
          <a:stretch/>
        </p:blipFill>
        <p:spPr>
          <a:xfrm>
            <a:off x="2292480" y="1768680"/>
            <a:ext cx="5494680" cy="43840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7.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0.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3.pn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6.png"/><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slideLayout" Target="../slideLayouts/slideLayout7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2000" cy="1261800"/>
          </a:xfrm>
          <a:prstGeom prst="rect">
            <a:avLst/>
          </a:prstGeom>
        </p:spPr>
        <p:txBody>
          <a:bodyPr lIns="0" rIns="0" tIns="0" bIns="0" anchor="ctr"/>
          <a:p>
            <a:pPr algn="ctr"/>
            <a:r>
              <a:rPr b="0" lang="en-GB" sz="4400" spc="-1" strike="noStrike">
                <a:solidFill>
                  <a:srgbClr val="000000"/>
                </a:solidFill>
                <a:uFill>
                  <a:solidFill>
                    <a:srgbClr val="ffffff"/>
                  </a:solidFill>
                </a:uFill>
                <a:latin typeface="Arial"/>
              </a:rPr>
              <a:t>Click to edit the title text format</a:t>
            </a:r>
            <a:endParaRPr b="0" lang="en-GB"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8680"/>
            <a:ext cx="9072000" cy="4384080"/>
          </a:xfrm>
          <a:prstGeom prst="rect">
            <a:avLst/>
          </a:prstGeom>
        </p:spPr>
        <p:txBody>
          <a:bodyPr lIns="0" rIns="0" tIns="0" bIns="0"/>
          <a:p>
            <a:pPr marL="432000" indent="-324000">
              <a:buClr>
                <a:srgbClr val="000000"/>
              </a:buClr>
              <a:buSzPct val="45000"/>
              <a:buFont typeface="Wingdings" charset="2"/>
              <a:buChar char=""/>
            </a:pPr>
            <a:r>
              <a:rPr b="0" lang="en-GB" sz="3200" spc="-1" strike="noStrike">
                <a:solidFill>
                  <a:srgbClr val="000000"/>
                </a:solidFill>
                <a:uFill>
                  <a:solidFill>
                    <a:srgbClr val="ffffff"/>
                  </a:solidFill>
                </a:uFill>
                <a:latin typeface="Arial"/>
              </a:rPr>
              <a:t>Click to edit the outline text format</a:t>
            </a:r>
            <a:endParaRPr b="0" lang="en-GB"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GB" sz="2800" spc="-1" strike="noStrike">
                <a:solidFill>
                  <a:srgbClr val="000000"/>
                </a:solidFill>
                <a:uFill>
                  <a:solidFill>
                    <a:srgbClr val="ffffff"/>
                  </a:solidFill>
                </a:uFill>
                <a:latin typeface="Arial"/>
              </a:rPr>
              <a:t>Second Outline Level</a:t>
            </a:r>
            <a:endParaRPr b="0" lang="en-GB"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GB" sz="2400" spc="-1" strike="noStrike">
                <a:solidFill>
                  <a:srgbClr val="000000"/>
                </a:solidFill>
                <a:uFill>
                  <a:solidFill>
                    <a:srgbClr val="ffffff"/>
                  </a:solidFill>
                </a:uFill>
                <a:latin typeface="Arial"/>
              </a:rPr>
              <a:t>Third Outline Level</a:t>
            </a:r>
            <a:endParaRPr b="0" lang="en-GB"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GB" sz="2000" spc="-1" strike="noStrike">
                <a:solidFill>
                  <a:srgbClr val="000000"/>
                </a:solidFill>
                <a:uFill>
                  <a:solidFill>
                    <a:srgbClr val="ffffff"/>
                  </a:solidFill>
                </a:uFill>
                <a:latin typeface="Arial"/>
              </a:rPr>
              <a:t>Fourth Outline Level</a:t>
            </a:r>
            <a:endParaRPr b="0" lang="en-GB"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Fifth Outline Level</a:t>
            </a:r>
            <a:endParaRPr b="0" lang="en-GB"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Sixth Outline Level</a:t>
            </a:r>
            <a:endParaRPr b="0" lang="en-GB"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Seventh Outline Level</a:t>
            </a:r>
            <a:endParaRPr b="0" lang="en-GB"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504000" y="301320"/>
            <a:ext cx="9072000" cy="1261800"/>
          </a:xfrm>
          <a:prstGeom prst="rect">
            <a:avLst/>
          </a:prstGeom>
        </p:spPr>
        <p:txBody>
          <a:bodyPr lIns="0" rIns="0" tIns="0" bIns="0" anchor="ctr"/>
          <a:p>
            <a:pPr algn="ctr"/>
            <a:r>
              <a:rPr b="0" lang="en-GB" sz="4400" spc="-1" strike="noStrike">
                <a:solidFill>
                  <a:srgbClr val="000000"/>
                </a:solidFill>
                <a:uFill>
                  <a:solidFill>
                    <a:srgbClr val="ffffff"/>
                  </a:solidFill>
                </a:uFill>
                <a:latin typeface="Arial"/>
              </a:rPr>
              <a:t>Click to edit the title text format</a:t>
            </a:r>
            <a:endParaRPr b="0" lang="en-GB" sz="4400" spc="-1" strike="noStrike">
              <a:solidFill>
                <a:srgbClr val="000000"/>
              </a:solidFill>
              <a:uFill>
                <a:solidFill>
                  <a:srgbClr val="ffffff"/>
                </a:solidFill>
              </a:uFill>
              <a:latin typeface="Arial"/>
            </a:endParaRPr>
          </a:p>
        </p:txBody>
      </p:sp>
      <p:sp>
        <p:nvSpPr>
          <p:cNvPr id="37" name="PlaceHolder 2"/>
          <p:cNvSpPr>
            <a:spLocks noGrp="1"/>
          </p:cNvSpPr>
          <p:nvPr>
            <p:ph type="body"/>
          </p:nvPr>
        </p:nvSpPr>
        <p:spPr>
          <a:xfrm>
            <a:off x="504000" y="1768680"/>
            <a:ext cx="9072000" cy="4384080"/>
          </a:xfrm>
          <a:prstGeom prst="rect">
            <a:avLst/>
          </a:prstGeom>
        </p:spPr>
        <p:txBody>
          <a:bodyPr lIns="0" rIns="0" tIns="0" bIns="0"/>
          <a:p>
            <a:pPr marL="432000" indent="-324000">
              <a:buClr>
                <a:srgbClr val="000000"/>
              </a:buClr>
              <a:buSzPct val="45000"/>
              <a:buFont typeface="Wingdings" charset="2"/>
              <a:buChar char=""/>
            </a:pPr>
            <a:r>
              <a:rPr b="0" lang="en-GB" sz="3200" spc="-1" strike="noStrike">
                <a:solidFill>
                  <a:srgbClr val="000000"/>
                </a:solidFill>
                <a:uFill>
                  <a:solidFill>
                    <a:srgbClr val="ffffff"/>
                  </a:solidFill>
                </a:uFill>
                <a:latin typeface="Arial"/>
              </a:rPr>
              <a:t>Click to edit the outline text format</a:t>
            </a:r>
            <a:endParaRPr b="0" lang="en-GB"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GB" sz="2800" spc="-1" strike="noStrike">
                <a:solidFill>
                  <a:srgbClr val="000000"/>
                </a:solidFill>
                <a:uFill>
                  <a:solidFill>
                    <a:srgbClr val="ffffff"/>
                  </a:solidFill>
                </a:uFill>
                <a:latin typeface="Arial"/>
              </a:rPr>
              <a:t>Second Outline Level</a:t>
            </a:r>
            <a:endParaRPr b="0" lang="en-GB"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GB" sz="2400" spc="-1" strike="noStrike">
                <a:solidFill>
                  <a:srgbClr val="000000"/>
                </a:solidFill>
                <a:uFill>
                  <a:solidFill>
                    <a:srgbClr val="ffffff"/>
                  </a:solidFill>
                </a:uFill>
                <a:latin typeface="Arial"/>
              </a:rPr>
              <a:t>Third Outline Level</a:t>
            </a:r>
            <a:endParaRPr b="0" lang="en-GB"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GB" sz="2000" spc="-1" strike="noStrike">
                <a:solidFill>
                  <a:srgbClr val="000000"/>
                </a:solidFill>
                <a:uFill>
                  <a:solidFill>
                    <a:srgbClr val="ffffff"/>
                  </a:solidFill>
                </a:uFill>
                <a:latin typeface="Arial"/>
              </a:rPr>
              <a:t>Fourth Outline Level</a:t>
            </a:r>
            <a:endParaRPr b="0" lang="en-GB"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Fifth Outline Level</a:t>
            </a:r>
            <a:endParaRPr b="0" lang="en-GB"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Sixth Outline Level</a:t>
            </a:r>
            <a:endParaRPr b="0" lang="en-GB"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Seventh Outline Level</a:t>
            </a:r>
            <a:endParaRPr b="0" lang="en-GB"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301320"/>
            <a:ext cx="9072000" cy="1261800"/>
          </a:xfrm>
          <a:prstGeom prst="rect">
            <a:avLst/>
          </a:prstGeom>
        </p:spPr>
        <p:txBody>
          <a:bodyPr lIns="0" rIns="0" tIns="0" bIns="0" anchor="ctr"/>
          <a:p>
            <a:pPr algn="ctr"/>
            <a:r>
              <a:rPr b="0" lang="en-GB" sz="4400" spc="-1" strike="noStrike">
                <a:solidFill>
                  <a:srgbClr val="000000"/>
                </a:solidFill>
                <a:uFill>
                  <a:solidFill>
                    <a:srgbClr val="ffffff"/>
                  </a:solidFill>
                </a:uFill>
                <a:latin typeface="Arial"/>
              </a:rPr>
              <a:t>Click to edit the title text format</a:t>
            </a:r>
            <a:endParaRPr b="0" lang="en-GB" sz="4400" spc="-1" strike="noStrike">
              <a:solidFill>
                <a:srgbClr val="000000"/>
              </a:solidFill>
              <a:uFill>
                <a:solidFill>
                  <a:srgbClr val="ffffff"/>
                </a:solidFill>
              </a:uFill>
              <a:latin typeface="Arial"/>
            </a:endParaRPr>
          </a:p>
        </p:txBody>
      </p:sp>
      <p:sp>
        <p:nvSpPr>
          <p:cNvPr id="73" name="PlaceHolder 2"/>
          <p:cNvSpPr>
            <a:spLocks noGrp="1"/>
          </p:cNvSpPr>
          <p:nvPr>
            <p:ph type="body"/>
          </p:nvPr>
        </p:nvSpPr>
        <p:spPr>
          <a:xfrm>
            <a:off x="504000" y="1768680"/>
            <a:ext cx="9072000" cy="4384080"/>
          </a:xfrm>
          <a:prstGeom prst="rect">
            <a:avLst/>
          </a:prstGeom>
        </p:spPr>
        <p:txBody>
          <a:bodyPr lIns="0" rIns="0" tIns="0" bIns="0"/>
          <a:p>
            <a:pPr marL="432000" indent="-324000">
              <a:buClr>
                <a:srgbClr val="000000"/>
              </a:buClr>
              <a:buSzPct val="45000"/>
              <a:buFont typeface="Wingdings" charset="2"/>
              <a:buChar char=""/>
            </a:pPr>
            <a:r>
              <a:rPr b="0" lang="en-GB" sz="3200" spc="-1" strike="noStrike">
                <a:solidFill>
                  <a:srgbClr val="000000"/>
                </a:solidFill>
                <a:uFill>
                  <a:solidFill>
                    <a:srgbClr val="ffffff"/>
                  </a:solidFill>
                </a:uFill>
                <a:latin typeface="Arial"/>
              </a:rPr>
              <a:t>Click to edit the outline text format</a:t>
            </a:r>
            <a:endParaRPr b="0" lang="en-GB"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GB" sz="2800" spc="-1" strike="noStrike">
                <a:solidFill>
                  <a:srgbClr val="000000"/>
                </a:solidFill>
                <a:uFill>
                  <a:solidFill>
                    <a:srgbClr val="ffffff"/>
                  </a:solidFill>
                </a:uFill>
                <a:latin typeface="Arial"/>
              </a:rPr>
              <a:t>Second Outline Level</a:t>
            </a:r>
            <a:endParaRPr b="0" lang="en-GB"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GB" sz="2400" spc="-1" strike="noStrike">
                <a:solidFill>
                  <a:srgbClr val="000000"/>
                </a:solidFill>
                <a:uFill>
                  <a:solidFill>
                    <a:srgbClr val="ffffff"/>
                  </a:solidFill>
                </a:uFill>
                <a:latin typeface="Arial"/>
              </a:rPr>
              <a:t>Third Outline Level</a:t>
            </a:r>
            <a:endParaRPr b="0" lang="en-GB"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GB" sz="2000" spc="-1" strike="noStrike">
                <a:solidFill>
                  <a:srgbClr val="000000"/>
                </a:solidFill>
                <a:uFill>
                  <a:solidFill>
                    <a:srgbClr val="ffffff"/>
                  </a:solidFill>
                </a:uFill>
                <a:latin typeface="Arial"/>
              </a:rPr>
              <a:t>Fourth Outline Level</a:t>
            </a:r>
            <a:endParaRPr b="0" lang="en-GB"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Fifth Outline Level</a:t>
            </a:r>
            <a:endParaRPr b="0" lang="en-GB"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Sixth Outline Level</a:t>
            </a:r>
            <a:endParaRPr b="0" lang="en-GB"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Seventh Outline Level</a:t>
            </a:r>
            <a:endParaRPr b="0" lang="en-GB"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108" name="PlaceHolder 1"/>
          <p:cNvSpPr>
            <a:spLocks noGrp="1"/>
          </p:cNvSpPr>
          <p:nvPr>
            <p:ph type="title"/>
          </p:nvPr>
        </p:nvSpPr>
        <p:spPr>
          <a:xfrm>
            <a:off x="504000" y="301320"/>
            <a:ext cx="9072000" cy="1261800"/>
          </a:xfrm>
          <a:prstGeom prst="rect">
            <a:avLst/>
          </a:prstGeom>
        </p:spPr>
        <p:txBody>
          <a:bodyPr lIns="0" rIns="0" tIns="0" bIns="0" anchor="ctr"/>
          <a:p>
            <a:pPr algn="ctr"/>
            <a:r>
              <a:rPr b="0" lang="en-GB" sz="4400" spc="-1" strike="noStrike">
                <a:solidFill>
                  <a:srgbClr val="000000"/>
                </a:solidFill>
                <a:uFill>
                  <a:solidFill>
                    <a:srgbClr val="ffffff"/>
                  </a:solidFill>
                </a:uFill>
                <a:latin typeface="Arial"/>
              </a:rPr>
              <a:t>Click to edit the title text format</a:t>
            </a:r>
            <a:endParaRPr b="0" lang="en-GB" sz="4400" spc="-1" strike="noStrike">
              <a:solidFill>
                <a:srgbClr val="000000"/>
              </a:solidFill>
              <a:uFill>
                <a:solidFill>
                  <a:srgbClr val="ffffff"/>
                </a:solidFill>
              </a:uFill>
              <a:latin typeface="Arial"/>
            </a:endParaRPr>
          </a:p>
        </p:txBody>
      </p:sp>
      <p:sp>
        <p:nvSpPr>
          <p:cNvPr id="109" name="PlaceHolder 2"/>
          <p:cNvSpPr>
            <a:spLocks noGrp="1"/>
          </p:cNvSpPr>
          <p:nvPr>
            <p:ph type="body"/>
          </p:nvPr>
        </p:nvSpPr>
        <p:spPr>
          <a:xfrm>
            <a:off x="504000" y="1768680"/>
            <a:ext cx="9072000" cy="4384080"/>
          </a:xfrm>
          <a:prstGeom prst="rect">
            <a:avLst/>
          </a:prstGeom>
        </p:spPr>
        <p:txBody>
          <a:bodyPr lIns="0" rIns="0" tIns="0" bIns="0"/>
          <a:p>
            <a:pPr marL="432000" indent="-324000">
              <a:buClr>
                <a:srgbClr val="000000"/>
              </a:buClr>
              <a:buSzPct val="45000"/>
              <a:buFont typeface="Wingdings" charset="2"/>
              <a:buChar char=""/>
            </a:pPr>
            <a:r>
              <a:rPr b="0" lang="en-GB" sz="3200" spc="-1" strike="noStrike">
                <a:solidFill>
                  <a:srgbClr val="000000"/>
                </a:solidFill>
                <a:uFill>
                  <a:solidFill>
                    <a:srgbClr val="ffffff"/>
                  </a:solidFill>
                </a:uFill>
                <a:latin typeface="Arial"/>
              </a:rPr>
              <a:t>Click to edit the outline text format</a:t>
            </a:r>
            <a:endParaRPr b="0" lang="en-GB"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GB" sz="2800" spc="-1" strike="noStrike">
                <a:solidFill>
                  <a:srgbClr val="000000"/>
                </a:solidFill>
                <a:uFill>
                  <a:solidFill>
                    <a:srgbClr val="ffffff"/>
                  </a:solidFill>
                </a:uFill>
                <a:latin typeface="Arial"/>
              </a:rPr>
              <a:t>Second Outline Level</a:t>
            </a:r>
            <a:endParaRPr b="0" lang="en-GB"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GB" sz="2400" spc="-1" strike="noStrike">
                <a:solidFill>
                  <a:srgbClr val="000000"/>
                </a:solidFill>
                <a:uFill>
                  <a:solidFill>
                    <a:srgbClr val="ffffff"/>
                  </a:solidFill>
                </a:uFill>
                <a:latin typeface="Arial"/>
              </a:rPr>
              <a:t>Third Outline Level</a:t>
            </a:r>
            <a:endParaRPr b="0" lang="en-GB"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GB" sz="2000" spc="-1" strike="noStrike">
                <a:solidFill>
                  <a:srgbClr val="000000"/>
                </a:solidFill>
                <a:uFill>
                  <a:solidFill>
                    <a:srgbClr val="ffffff"/>
                  </a:solidFill>
                </a:uFill>
                <a:latin typeface="Arial"/>
              </a:rPr>
              <a:t>Fourth Outline Level</a:t>
            </a:r>
            <a:endParaRPr b="0" lang="en-GB"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Fifth Outline Level</a:t>
            </a:r>
            <a:endParaRPr b="0" lang="en-GB"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Sixth Outline Level</a:t>
            </a:r>
            <a:endParaRPr b="0" lang="en-GB"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Seventh Outline Level</a:t>
            </a:r>
            <a:endParaRPr b="0" lang="en-GB"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144" name="PlaceHolder 1"/>
          <p:cNvSpPr>
            <a:spLocks noGrp="1"/>
          </p:cNvSpPr>
          <p:nvPr>
            <p:ph type="title"/>
          </p:nvPr>
        </p:nvSpPr>
        <p:spPr>
          <a:xfrm>
            <a:off x="504000" y="301320"/>
            <a:ext cx="9072000" cy="1261800"/>
          </a:xfrm>
          <a:prstGeom prst="rect">
            <a:avLst/>
          </a:prstGeom>
        </p:spPr>
        <p:txBody>
          <a:bodyPr lIns="0" rIns="0" tIns="0" bIns="0" anchor="ctr"/>
          <a:p>
            <a:pPr algn="ctr"/>
            <a:r>
              <a:rPr b="0" lang="en-GB" sz="4400" spc="-1" strike="noStrike">
                <a:solidFill>
                  <a:srgbClr val="000000"/>
                </a:solidFill>
                <a:uFill>
                  <a:solidFill>
                    <a:srgbClr val="ffffff"/>
                  </a:solidFill>
                </a:uFill>
                <a:latin typeface="Arial"/>
              </a:rPr>
              <a:t>Click to edit the title text format</a:t>
            </a:r>
            <a:endParaRPr b="0" lang="en-GB" sz="4400" spc="-1" strike="noStrike">
              <a:solidFill>
                <a:srgbClr val="000000"/>
              </a:solidFill>
              <a:uFill>
                <a:solidFill>
                  <a:srgbClr val="ffffff"/>
                </a:solidFill>
              </a:uFill>
              <a:latin typeface="Arial"/>
            </a:endParaRPr>
          </a:p>
        </p:txBody>
      </p:sp>
      <p:sp>
        <p:nvSpPr>
          <p:cNvPr id="145" name="PlaceHolder 2"/>
          <p:cNvSpPr>
            <a:spLocks noGrp="1"/>
          </p:cNvSpPr>
          <p:nvPr>
            <p:ph type="body"/>
          </p:nvPr>
        </p:nvSpPr>
        <p:spPr>
          <a:xfrm>
            <a:off x="504000" y="1768680"/>
            <a:ext cx="9072000" cy="4384080"/>
          </a:xfrm>
          <a:prstGeom prst="rect">
            <a:avLst/>
          </a:prstGeom>
        </p:spPr>
        <p:txBody>
          <a:bodyPr lIns="0" rIns="0" tIns="0" bIns="0"/>
          <a:p>
            <a:pPr marL="432000" indent="-324000">
              <a:buClr>
                <a:srgbClr val="000000"/>
              </a:buClr>
              <a:buSzPct val="45000"/>
              <a:buFont typeface="Wingdings" charset="2"/>
              <a:buChar char=""/>
            </a:pPr>
            <a:r>
              <a:rPr b="0" lang="en-GB" sz="3200" spc="-1" strike="noStrike">
                <a:solidFill>
                  <a:srgbClr val="000000"/>
                </a:solidFill>
                <a:uFill>
                  <a:solidFill>
                    <a:srgbClr val="ffffff"/>
                  </a:solidFill>
                </a:uFill>
                <a:latin typeface="Arial"/>
              </a:rPr>
              <a:t>Click to edit the outline text format</a:t>
            </a:r>
            <a:endParaRPr b="0" lang="en-GB"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GB" sz="2800" spc="-1" strike="noStrike">
                <a:solidFill>
                  <a:srgbClr val="000000"/>
                </a:solidFill>
                <a:uFill>
                  <a:solidFill>
                    <a:srgbClr val="ffffff"/>
                  </a:solidFill>
                </a:uFill>
                <a:latin typeface="Arial"/>
              </a:rPr>
              <a:t>Second Outline Level</a:t>
            </a:r>
            <a:endParaRPr b="0" lang="en-GB"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GB" sz="2400" spc="-1" strike="noStrike">
                <a:solidFill>
                  <a:srgbClr val="000000"/>
                </a:solidFill>
                <a:uFill>
                  <a:solidFill>
                    <a:srgbClr val="ffffff"/>
                  </a:solidFill>
                </a:uFill>
                <a:latin typeface="Arial"/>
              </a:rPr>
              <a:t>Third Outline Level</a:t>
            </a:r>
            <a:endParaRPr b="0" lang="en-GB"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GB" sz="2000" spc="-1" strike="noStrike">
                <a:solidFill>
                  <a:srgbClr val="000000"/>
                </a:solidFill>
                <a:uFill>
                  <a:solidFill>
                    <a:srgbClr val="ffffff"/>
                  </a:solidFill>
                </a:uFill>
                <a:latin typeface="Arial"/>
              </a:rPr>
              <a:t>Fourth Outline Level</a:t>
            </a:r>
            <a:endParaRPr b="0" lang="en-GB"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Fifth Outline Level</a:t>
            </a:r>
            <a:endParaRPr b="0" lang="en-GB"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Sixth Outline Level</a:t>
            </a:r>
            <a:endParaRPr b="0" lang="en-GB"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Seventh Outline Level</a:t>
            </a:r>
            <a:endParaRPr b="0" lang="en-GB"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180" name="PlaceHolder 1"/>
          <p:cNvSpPr>
            <a:spLocks noGrp="1"/>
          </p:cNvSpPr>
          <p:nvPr>
            <p:ph type="title"/>
          </p:nvPr>
        </p:nvSpPr>
        <p:spPr>
          <a:xfrm>
            <a:off x="504000" y="301320"/>
            <a:ext cx="9072000" cy="1261800"/>
          </a:xfrm>
          <a:prstGeom prst="rect">
            <a:avLst/>
          </a:prstGeom>
        </p:spPr>
        <p:txBody>
          <a:bodyPr lIns="0" rIns="0" tIns="0" bIns="0" anchor="ctr"/>
          <a:p>
            <a:pPr algn="ctr"/>
            <a:r>
              <a:rPr b="0" lang="en-GB" sz="4400" spc="-1" strike="noStrike">
                <a:solidFill>
                  <a:srgbClr val="000000"/>
                </a:solidFill>
                <a:uFill>
                  <a:solidFill>
                    <a:srgbClr val="ffffff"/>
                  </a:solidFill>
                </a:uFill>
                <a:latin typeface="Arial"/>
              </a:rPr>
              <a:t>Click to edit the title text format</a:t>
            </a:r>
            <a:endParaRPr b="0" lang="en-GB" sz="4400" spc="-1" strike="noStrike">
              <a:solidFill>
                <a:srgbClr val="000000"/>
              </a:solidFill>
              <a:uFill>
                <a:solidFill>
                  <a:srgbClr val="ffffff"/>
                </a:solidFill>
              </a:uFill>
              <a:latin typeface="Arial"/>
            </a:endParaRPr>
          </a:p>
        </p:txBody>
      </p:sp>
      <p:sp>
        <p:nvSpPr>
          <p:cNvPr id="181" name="PlaceHolder 2"/>
          <p:cNvSpPr>
            <a:spLocks noGrp="1"/>
          </p:cNvSpPr>
          <p:nvPr>
            <p:ph type="body"/>
          </p:nvPr>
        </p:nvSpPr>
        <p:spPr>
          <a:xfrm>
            <a:off x="504000" y="1768680"/>
            <a:ext cx="9072000" cy="4384080"/>
          </a:xfrm>
          <a:prstGeom prst="rect">
            <a:avLst/>
          </a:prstGeom>
        </p:spPr>
        <p:txBody>
          <a:bodyPr lIns="0" rIns="0" tIns="0" bIns="0"/>
          <a:p>
            <a:pPr marL="432000" indent="-324000">
              <a:buClr>
                <a:srgbClr val="000000"/>
              </a:buClr>
              <a:buSzPct val="45000"/>
              <a:buFont typeface="Wingdings" charset="2"/>
              <a:buChar char=""/>
            </a:pPr>
            <a:r>
              <a:rPr b="0" lang="en-GB" sz="3200" spc="-1" strike="noStrike">
                <a:solidFill>
                  <a:srgbClr val="000000"/>
                </a:solidFill>
                <a:uFill>
                  <a:solidFill>
                    <a:srgbClr val="ffffff"/>
                  </a:solidFill>
                </a:uFill>
                <a:latin typeface="Arial"/>
              </a:rPr>
              <a:t>Click to edit the outline text format</a:t>
            </a:r>
            <a:endParaRPr b="0" lang="en-GB"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GB" sz="2800" spc="-1" strike="noStrike">
                <a:solidFill>
                  <a:srgbClr val="000000"/>
                </a:solidFill>
                <a:uFill>
                  <a:solidFill>
                    <a:srgbClr val="ffffff"/>
                  </a:solidFill>
                </a:uFill>
                <a:latin typeface="Arial"/>
              </a:rPr>
              <a:t>Second Outline Level</a:t>
            </a:r>
            <a:endParaRPr b="0" lang="en-GB"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GB" sz="2400" spc="-1" strike="noStrike">
                <a:solidFill>
                  <a:srgbClr val="000000"/>
                </a:solidFill>
                <a:uFill>
                  <a:solidFill>
                    <a:srgbClr val="ffffff"/>
                  </a:solidFill>
                </a:uFill>
                <a:latin typeface="Arial"/>
              </a:rPr>
              <a:t>Third Outline Level</a:t>
            </a:r>
            <a:endParaRPr b="0" lang="en-GB"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GB" sz="2000" spc="-1" strike="noStrike">
                <a:solidFill>
                  <a:srgbClr val="000000"/>
                </a:solidFill>
                <a:uFill>
                  <a:solidFill>
                    <a:srgbClr val="ffffff"/>
                  </a:solidFill>
                </a:uFill>
                <a:latin typeface="Arial"/>
              </a:rPr>
              <a:t>Fourth Outline Level</a:t>
            </a:r>
            <a:endParaRPr b="0" lang="en-GB"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Fifth Outline Level</a:t>
            </a:r>
            <a:endParaRPr b="0" lang="en-GB"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Sixth Outline Level</a:t>
            </a:r>
            <a:endParaRPr b="0" lang="en-GB"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GB" sz="2000" spc="-1" strike="noStrike">
                <a:solidFill>
                  <a:srgbClr val="000000"/>
                </a:solidFill>
                <a:uFill>
                  <a:solidFill>
                    <a:srgbClr val="ffffff"/>
                  </a:solidFill>
                </a:uFill>
                <a:latin typeface="Arial"/>
              </a:rPr>
              <a:t>Seventh Outline Level</a:t>
            </a:r>
            <a:endParaRPr b="0" lang="en-GB"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slideLayout" Target="../slideLayouts/slideLayout13.xml"/><Relationship Id="rId5"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image" Target="../media/image23.jpeg"/><Relationship Id="rId3" Type="http://schemas.openxmlformats.org/officeDocument/2006/relationships/image" Target="../media/image24.jpeg"/><Relationship Id="rId4" Type="http://schemas.openxmlformats.org/officeDocument/2006/relationships/slideLayout" Target="../slideLayouts/slideLayout37.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13.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27.png"/><Relationship Id="rId3" Type="http://schemas.openxmlformats.org/officeDocument/2006/relationships/slideLayout" Target="../slideLayouts/slideLayout13.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25.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13.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31.jpeg"/><Relationship Id="rId3" Type="http://schemas.openxmlformats.org/officeDocument/2006/relationships/slideLayout" Target="../slideLayouts/slideLayout1.xml"/><Relationship Id="rId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5.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13.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13.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png"/><Relationship Id="rId3" Type="http://schemas.openxmlformats.org/officeDocument/2006/relationships/image" Target="../media/image37.jpeg"/><Relationship Id="rId4" Type="http://schemas.openxmlformats.org/officeDocument/2006/relationships/image" Target="../media/image38.jpeg"/><Relationship Id="rId5" Type="http://schemas.openxmlformats.org/officeDocument/2006/relationships/slideLayout" Target="../slideLayouts/slideLayout13.xml"/><Relationship Id="rId6"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jpeg"/><Relationship Id="rId3" Type="http://schemas.openxmlformats.org/officeDocument/2006/relationships/image" Target="../media/image41.png"/><Relationship Id="rId4" Type="http://schemas.openxmlformats.org/officeDocument/2006/relationships/slideLayout" Target="../slideLayouts/slideLayout49.xml"/><Relationship Id="rId5"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slideLayout" Target="../slideLayouts/slideLayout13.xml"/><Relationship Id="rId4"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61.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25.xml"/><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slideLayout" Target="../slideLayouts/slideLayout49.xml"/><Relationship Id="rId3"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49.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jpeg"/><Relationship Id="rId3" Type="http://schemas.openxmlformats.org/officeDocument/2006/relationships/image" Target="../media/image50.jpeg"/><Relationship Id="rId4" Type="http://schemas.openxmlformats.org/officeDocument/2006/relationships/slideLayout" Target="../slideLayouts/slideLayout61.xml"/><Relationship Id="rId5" Type="http://schemas.openxmlformats.org/officeDocument/2006/relationships/notesSlide" Target="../notesSlides/notesSlide2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CustomShape 1"/>
          <p:cNvSpPr/>
          <p:nvPr/>
        </p:nvSpPr>
        <p:spPr>
          <a:xfrm>
            <a:off x="325440" y="2212920"/>
            <a:ext cx="9426240" cy="1256040"/>
          </a:xfrm>
          <a:prstGeom prst="rect">
            <a:avLst/>
          </a:prstGeom>
          <a:solidFill>
            <a:srgbClr val="ffffff"/>
          </a:solidFill>
          <a:ln>
            <a:noFill/>
          </a:ln>
        </p:spPr>
        <p:style>
          <a:lnRef idx="0"/>
          <a:fillRef idx="0"/>
          <a:effectRef idx="0"/>
          <a:fontRef idx="minor"/>
        </p:style>
        <p:txBody>
          <a:bodyPr lIns="0" rIns="0" tIns="0" bIns="0" anchor="ctr"/>
          <a:p>
            <a:pPr algn="ctr">
              <a:lnSpc>
                <a:spcPct val="100000"/>
              </a:lnSpc>
            </a:pPr>
            <a:r>
              <a:rPr b="1" lang="en-GB" sz="5400" spc="-1" strike="noStrike">
                <a:solidFill>
                  <a:srgbClr val="006600"/>
                </a:solidFill>
                <a:uFill>
                  <a:solidFill>
                    <a:srgbClr val="ffffff"/>
                  </a:solidFill>
                </a:uFill>
                <a:latin typeface="Calibri"/>
                <a:ea typeface="DejaVu Sans"/>
              </a:rPr>
              <a:t>Valuing Genebank Collections</a:t>
            </a:r>
            <a:endParaRPr b="0" lang="en-GB" sz="1800" spc="-1" strike="noStrike">
              <a:solidFill>
                <a:srgbClr val="000000"/>
              </a:solidFill>
              <a:uFill>
                <a:solidFill>
                  <a:srgbClr val="ffffff"/>
                </a:solidFill>
              </a:uFill>
              <a:latin typeface="Arial"/>
            </a:endParaRPr>
          </a:p>
        </p:txBody>
      </p:sp>
      <p:sp>
        <p:nvSpPr>
          <p:cNvPr id="222" name="CustomShape 2"/>
          <p:cNvSpPr/>
          <p:nvPr/>
        </p:nvSpPr>
        <p:spPr>
          <a:xfrm>
            <a:off x="324360" y="3389040"/>
            <a:ext cx="9428400" cy="2185200"/>
          </a:xfrm>
          <a:prstGeom prst="rect">
            <a:avLst/>
          </a:prstGeom>
          <a:noFill/>
          <a:ln>
            <a:noFill/>
          </a:ln>
        </p:spPr>
        <p:style>
          <a:lnRef idx="0"/>
          <a:fillRef idx="0"/>
          <a:effectRef idx="0"/>
          <a:fontRef idx="minor"/>
        </p:style>
        <p:txBody>
          <a:bodyPr lIns="0" rIns="0" tIns="0" bIns="0" anchor="ctr"/>
          <a:p>
            <a:pPr algn="ctr">
              <a:lnSpc>
                <a:spcPct val="100000"/>
              </a:lnSpc>
            </a:pPr>
            <a:r>
              <a:rPr b="1" lang="en-GB" sz="4000" spc="-1" strike="noStrike">
                <a:solidFill>
                  <a:srgbClr val="006600"/>
                </a:solidFill>
                <a:uFill>
                  <a:solidFill>
                    <a:srgbClr val="ffffff"/>
                  </a:solidFill>
                </a:uFill>
                <a:latin typeface="Calibri"/>
                <a:ea typeface="DejaVu Sans"/>
              </a:rPr>
              <a:t>Mike Jackson</a:t>
            </a:r>
            <a:endParaRPr b="0" lang="en-GB" sz="1800" spc="-1" strike="noStrike">
              <a:solidFill>
                <a:srgbClr val="000000"/>
              </a:solidFill>
              <a:uFill>
                <a:solidFill>
                  <a:srgbClr val="ffffff"/>
                </a:solidFill>
              </a:uFill>
              <a:latin typeface="Arial"/>
            </a:endParaRPr>
          </a:p>
          <a:p>
            <a:pPr algn="ctr">
              <a:lnSpc>
                <a:spcPct val="100000"/>
              </a:lnSpc>
            </a:pPr>
            <a:r>
              <a:rPr b="0" i="1" lang="en-GB" sz="3200" spc="-1" strike="noStrike">
                <a:solidFill>
                  <a:srgbClr val="006600"/>
                </a:solidFill>
                <a:uFill>
                  <a:solidFill>
                    <a:srgbClr val="ffffff"/>
                  </a:solidFill>
                </a:uFill>
                <a:latin typeface="Calibri"/>
                <a:ea typeface="DejaVu Sans"/>
              </a:rPr>
              <a:t>formerly International Rice Research Institute (IRRI) </a:t>
            </a:r>
            <a:endParaRPr b="0" lang="en-GB" sz="1800" spc="-1" strike="noStrike">
              <a:solidFill>
                <a:srgbClr val="000000"/>
              </a:solidFill>
              <a:uFill>
                <a:solidFill>
                  <a:srgbClr val="ffffff"/>
                </a:solidFill>
              </a:uFill>
              <a:latin typeface="Arial"/>
            </a:endParaRPr>
          </a:p>
          <a:p>
            <a:pPr algn="ctr">
              <a:lnSpc>
                <a:spcPct val="100000"/>
              </a:lnSpc>
            </a:pPr>
            <a:r>
              <a:rPr b="0" i="1" lang="en-GB" sz="3200" spc="-1" strike="noStrike">
                <a:solidFill>
                  <a:srgbClr val="006600"/>
                </a:solidFill>
                <a:uFill>
                  <a:solidFill>
                    <a:srgbClr val="ffffff"/>
                  </a:solidFill>
                </a:uFill>
                <a:latin typeface="Calibri"/>
                <a:ea typeface="DejaVu Sans"/>
              </a:rPr>
              <a:t>the Philippines</a:t>
            </a:r>
            <a:endParaRPr b="0" lang="en-GB" sz="1800" spc="-1" strike="noStrike">
              <a:solidFill>
                <a:srgbClr val="000000"/>
              </a:solidFill>
              <a:uFill>
                <a:solidFill>
                  <a:srgbClr val="ffffff"/>
                </a:solidFill>
              </a:uFill>
              <a:latin typeface="Arial"/>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3" name="" descr=""/>
          <p:cNvPicPr/>
          <p:nvPr/>
        </p:nvPicPr>
        <p:blipFill>
          <a:blip r:embed="rId1"/>
          <a:stretch/>
        </p:blipFill>
        <p:spPr>
          <a:xfrm>
            <a:off x="3240720" y="3204000"/>
            <a:ext cx="6836400" cy="4377600"/>
          </a:xfrm>
          <a:prstGeom prst="rect">
            <a:avLst/>
          </a:prstGeom>
          <a:ln>
            <a:noFill/>
          </a:ln>
        </p:spPr>
      </p:pic>
      <p:pic>
        <p:nvPicPr>
          <p:cNvPr id="224" name="" descr=""/>
          <p:cNvPicPr/>
          <p:nvPr/>
        </p:nvPicPr>
        <p:blipFill>
          <a:blip r:embed="rId2"/>
          <a:stretch/>
        </p:blipFill>
        <p:spPr>
          <a:xfrm>
            <a:off x="4569120" y="0"/>
            <a:ext cx="5508000" cy="3599640"/>
          </a:xfrm>
          <a:prstGeom prst="rect">
            <a:avLst/>
          </a:prstGeom>
          <a:ln>
            <a:noFill/>
          </a:ln>
        </p:spPr>
      </p:pic>
      <p:pic>
        <p:nvPicPr>
          <p:cNvPr id="225" name="" descr=""/>
          <p:cNvPicPr/>
          <p:nvPr/>
        </p:nvPicPr>
        <p:blipFill>
          <a:blip r:embed="rId3"/>
          <a:srcRect l="24138" t="10910" r="0" b="2822"/>
          <a:stretch/>
        </p:blipFill>
        <p:spPr>
          <a:xfrm>
            <a:off x="0" y="0"/>
            <a:ext cx="4694760" cy="7556040"/>
          </a:xfrm>
          <a:prstGeom prst="rect">
            <a:avLst/>
          </a:prstGeom>
          <a:ln>
            <a:noFill/>
          </a:ln>
        </p:spPr>
      </p:pic>
      <p:sp>
        <p:nvSpPr>
          <p:cNvPr id="226" name="CustomShape 1"/>
          <p:cNvSpPr/>
          <p:nvPr/>
        </p:nvSpPr>
        <p:spPr>
          <a:xfrm>
            <a:off x="7632720" y="6594840"/>
            <a:ext cx="2375640" cy="892440"/>
          </a:xfrm>
          <a:prstGeom prst="rect">
            <a:avLst/>
          </a:prstGeom>
          <a:solidFill>
            <a:srgbClr val="ffffff"/>
          </a:solidFill>
          <a:ln>
            <a:solidFill>
              <a:srgbClr val="ffffff"/>
            </a:solidFill>
          </a:ln>
        </p:spPr>
        <p:style>
          <a:lnRef idx="0"/>
          <a:fillRef idx="0"/>
          <a:effectRef idx="0"/>
          <a:fontRef idx="minor"/>
        </p:style>
        <p:txBody>
          <a:bodyPr wrap="none" lIns="90000" rIns="90000" tIns="45000" bIns="45000" anchor="ctr"/>
          <a:p>
            <a:pPr algn="ctr">
              <a:lnSpc>
                <a:spcPct val="100000"/>
              </a:lnSpc>
            </a:pPr>
            <a:r>
              <a:rPr b="1" lang="en-GB" sz="2200" spc="-1" strike="noStrike">
                <a:solidFill>
                  <a:srgbClr val="006600"/>
                </a:solidFill>
                <a:uFill>
                  <a:solidFill>
                    <a:srgbClr val="ffffff"/>
                  </a:solidFill>
                </a:uFill>
                <a:latin typeface="Arial"/>
                <a:ea typeface="DejaVu Sans"/>
              </a:rPr>
              <a:t>Rice </a:t>
            </a:r>
            <a:endParaRPr b="0" lang="en-GB" sz="1800" spc="-1" strike="noStrike">
              <a:solidFill>
                <a:srgbClr val="000000"/>
              </a:solidFill>
              <a:uFill>
                <a:solidFill>
                  <a:srgbClr val="ffffff"/>
                </a:solidFill>
              </a:uFill>
              <a:latin typeface="Arial"/>
            </a:endParaRPr>
          </a:p>
          <a:p>
            <a:pPr algn="ctr">
              <a:lnSpc>
                <a:spcPct val="100000"/>
              </a:lnSpc>
            </a:pPr>
            <a:r>
              <a:rPr b="1" lang="en-GB" sz="2200" spc="-1" strike="noStrike">
                <a:solidFill>
                  <a:srgbClr val="006600"/>
                </a:solidFill>
                <a:uFill>
                  <a:solidFill>
                    <a:srgbClr val="ffffff"/>
                  </a:solidFill>
                </a:uFill>
                <a:latin typeface="Arial"/>
                <a:ea typeface="DejaVu Sans"/>
              </a:rPr>
              <a:t>&gt;100,000 varieties</a:t>
            </a:r>
            <a:endParaRPr b="0" lang="en-GB" sz="1800" spc="-1" strike="noStrike">
              <a:solidFill>
                <a:srgbClr val="000000"/>
              </a:solidFill>
              <a:uFill>
                <a:solidFill>
                  <a:srgbClr val="ffffff"/>
                </a:solidFill>
              </a:uFill>
              <a:latin typeface="Arial"/>
            </a:endParaRPr>
          </a:p>
        </p:txBody>
      </p:sp>
      <p:sp>
        <p:nvSpPr>
          <p:cNvPr id="227" name="CustomShape 2"/>
          <p:cNvSpPr/>
          <p:nvPr/>
        </p:nvSpPr>
        <p:spPr>
          <a:xfrm>
            <a:off x="7632720" y="72000"/>
            <a:ext cx="2375640" cy="892440"/>
          </a:xfrm>
          <a:prstGeom prst="rect">
            <a:avLst/>
          </a:prstGeom>
          <a:solidFill>
            <a:srgbClr val="ffffff"/>
          </a:solidFill>
          <a:ln>
            <a:solidFill>
              <a:srgbClr val="ffffff"/>
            </a:solidFill>
          </a:ln>
        </p:spPr>
        <p:style>
          <a:lnRef idx="0"/>
          <a:fillRef idx="0"/>
          <a:effectRef idx="0"/>
          <a:fontRef idx="minor"/>
        </p:style>
        <p:txBody>
          <a:bodyPr wrap="none" lIns="90000" rIns="90000" tIns="45000" bIns="45000" anchor="ctr"/>
          <a:p>
            <a:pPr algn="ctr">
              <a:lnSpc>
                <a:spcPct val="100000"/>
              </a:lnSpc>
            </a:pPr>
            <a:r>
              <a:rPr b="1" lang="en-GB" sz="2200" spc="-1" strike="noStrike">
                <a:solidFill>
                  <a:srgbClr val="006600"/>
                </a:solidFill>
                <a:uFill>
                  <a:solidFill>
                    <a:srgbClr val="ffffff"/>
                  </a:solidFill>
                </a:uFill>
                <a:latin typeface="Arial"/>
                <a:ea typeface="DejaVu Sans"/>
              </a:rPr>
              <a:t>Potato</a:t>
            </a:r>
            <a:endParaRPr b="0" lang="en-GB" sz="1800" spc="-1" strike="noStrike">
              <a:solidFill>
                <a:srgbClr val="000000"/>
              </a:solidFill>
              <a:uFill>
                <a:solidFill>
                  <a:srgbClr val="ffffff"/>
                </a:solidFill>
              </a:uFill>
              <a:latin typeface="Arial"/>
            </a:endParaRPr>
          </a:p>
          <a:p>
            <a:pPr algn="ctr">
              <a:lnSpc>
                <a:spcPct val="100000"/>
              </a:lnSpc>
            </a:pPr>
            <a:r>
              <a:rPr b="1" lang="en-GB" sz="2200" spc="-1" strike="noStrike">
                <a:solidFill>
                  <a:srgbClr val="006600"/>
                </a:solidFill>
                <a:uFill>
                  <a:solidFill>
                    <a:srgbClr val="ffffff"/>
                  </a:solidFill>
                </a:uFill>
                <a:latin typeface="Arial"/>
                <a:ea typeface="DejaVu Sans"/>
              </a:rPr>
              <a:t>4000 varieties</a:t>
            </a:r>
            <a:endParaRPr b="0" lang="en-GB" sz="1800" spc="-1" strike="noStrike">
              <a:solidFill>
                <a:srgbClr val="000000"/>
              </a:solidFill>
              <a:uFill>
                <a:solidFill>
                  <a:srgbClr val="ffffff"/>
                </a:solidFill>
              </a:uFill>
              <a:latin typeface="Arial"/>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CustomShape 1"/>
          <p:cNvSpPr/>
          <p:nvPr/>
        </p:nvSpPr>
        <p:spPr>
          <a:xfrm>
            <a:off x="1116360" y="552960"/>
            <a:ext cx="7846200" cy="6451560"/>
          </a:xfrm>
          <a:prstGeom prst="rect">
            <a:avLst/>
          </a:prstGeom>
          <a:noFill/>
          <a:ln>
            <a:noFill/>
          </a:ln>
        </p:spPr>
        <p:style>
          <a:lnRef idx="0"/>
          <a:fillRef idx="0"/>
          <a:effectRef idx="0"/>
          <a:fontRef idx="minor"/>
        </p:style>
        <p:txBody>
          <a:bodyPr lIns="90000" rIns="90000" tIns="45000" bIns="45000"/>
          <a:p>
            <a:r>
              <a:rPr b="1" i="1" lang="en-GB" sz="3200" spc="-1" strike="noStrike">
                <a:solidFill>
                  <a:srgbClr val="006600"/>
                </a:solidFill>
                <a:uFill>
                  <a:solidFill>
                    <a:srgbClr val="ffffff"/>
                  </a:solidFill>
                </a:uFill>
                <a:latin typeface="Calibri"/>
                <a:ea typeface="DejaVu Sans"/>
              </a:rPr>
              <a:t>Comparatively few people however, are moved to action or financial contribution by the idea of economically important plant genes disappearing from the face of the earth . . . </a:t>
            </a:r>
            <a:endParaRPr b="0" lang="en-GB" sz="1800" spc="-1" strike="noStrike">
              <a:solidFill>
                <a:srgbClr val="000000"/>
              </a:solidFill>
              <a:uFill>
                <a:solidFill>
                  <a:srgbClr val="ffffff"/>
                </a:solidFill>
              </a:uFill>
              <a:latin typeface="Arial"/>
            </a:endParaRPr>
          </a:p>
          <a:p>
            <a:endParaRPr b="0" lang="en-GB" sz="1800" spc="-1" strike="noStrike">
              <a:solidFill>
                <a:srgbClr val="000000"/>
              </a:solidFill>
              <a:uFill>
                <a:solidFill>
                  <a:srgbClr val="ffffff"/>
                </a:solidFill>
              </a:uFill>
              <a:latin typeface="Arial"/>
            </a:endParaRPr>
          </a:p>
          <a:p>
            <a:pPr algn="r">
              <a:lnSpc>
                <a:spcPct val="100000"/>
              </a:lnSpc>
            </a:pPr>
            <a:r>
              <a:rPr b="1" i="1" lang="en-GB" sz="3200" spc="-1" strike="noStrike">
                <a:solidFill>
                  <a:srgbClr val="006600"/>
                </a:solidFill>
                <a:uFill>
                  <a:solidFill>
                    <a:srgbClr val="ffffff"/>
                  </a:solidFill>
                </a:uFill>
                <a:latin typeface="Calibri"/>
                <a:ea typeface="DejaVu Sans"/>
              </a:rPr>
              <a:t>. . . plant genetic resources make little impression on the heart even though their disappearance could herald famine on a greater scale than ever seen before, leading to ultimate world-wide disaster.</a:t>
            </a:r>
            <a:endParaRPr b="0" lang="en-GB" sz="1800" spc="-1" strike="noStrike">
              <a:solidFill>
                <a:srgbClr val="000000"/>
              </a:solidFill>
              <a:uFill>
                <a:solidFill>
                  <a:srgbClr val="ffffff"/>
                </a:solidFill>
              </a:uFill>
              <a:latin typeface="Arial"/>
            </a:endParaRPr>
          </a:p>
          <a:p>
            <a:pPr>
              <a:lnSpc>
                <a:spcPct val="100000"/>
              </a:lnSpc>
            </a:pPr>
            <a:endParaRPr b="0" lang="en-GB" sz="1800" spc="-1" strike="noStrike">
              <a:solidFill>
                <a:srgbClr val="000000"/>
              </a:solidFill>
              <a:uFill>
                <a:solidFill>
                  <a:srgbClr val="ffffff"/>
                </a:solidFill>
              </a:uFill>
              <a:latin typeface="Arial"/>
            </a:endParaRPr>
          </a:p>
          <a:p>
            <a:pPr>
              <a:lnSpc>
                <a:spcPct val="100000"/>
              </a:lnSpc>
            </a:pPr>
            <a:endParaRPr b="0" lang="en-GB" sz="1800" spc="-1" strike="noStrike">
              <a:solidFill>
                <a:srgbClr val="000000"/>
              </a:solidFill>
              <a:uFill>
                <a:solidFill>
                  <a:srgbClr val="ffffff"/>
                </a:solidFill>
              </a:uFill>
              <a:latin typeface="Arial"/>
            </a:endParaRPr>
          </a:p>
          <a:p>
            <a:pPr algn="r">
              <a:lnSpc>
                <a:spcPct val="100000"/>
              </a:lnSpc>
            </a:pPr>
            <a:r>
              <a:rPr b="1" lang="en-GB" sz="2400" spc="-1" strike="noStrike">
                <a:solidFill>
                  <a:srgbClr val="006600"/>
                </a:solidFill>
                <a:uFill>
                  <a:solidFill>
                    <a:srgbClr val="ffffff"/>
                  </a:solidFill>
                </a:uFill>
                <a:latin typeface="Calibri"/>
                <a:ea typeface="DejaVu Sans"/>
              </a:rPr>
              <a:t>Brian Ford-Lloyd and Mike Jackson, 1986</a:t>
            </a:r>
            <a:endParaRPr b="0" lang="en-GB" sz="1800" spc="-1" strike="noStrike">
              <a:solidFill>
                <a:srgbClr val="000000"/>
              </a:solidFill>
              <a:uFill>
                <a:solidFill>
                  <a:srgbClr val="ffffff"/>
                </a:solidFill>
              </a:uFill>
              <a:latin typeface="Arial"/>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CustomShape 1"/>
          <p:cNvSpPr/>
          <p:nvPr/>
        </p:nvSpPr>
        <p:spPr>
          <a:xfrm>
            <a:off x="504000" y="301320"/>
            <a:ext cx="9066600" cy="1256400"/>
          </a:xfrm>
          <a:prstGeom prst="rect">
            <a:avLst/>
          </a:prstGeom>
          <a:noFill/>
          <a:ln>
            <a:noFill/>
          </a:ln>
        </p:spPr>
        <p:style>
          <a:lnRef idx="0"/>
          <a:fillRef idx="0"/>
          <a:effectRef idx="0"/>
          <a:fontRef idx="minor"/>
        </p:style>
      </p:sp>
      <p:pic>
        <p:nvPicPr>
          <p:cNvPr id="230" name="" descr=""/>
          <p:cNvPicPr/>
          <p:nvPr/>
        </p:nvPicPr>
        <p:blipFill>
          <a:blip r:embed="rId1"/>
          <a:stretch/>
        </p:blipFill>
        <p:spPr>
          <a:xfrm>
            <a:off x="0" y="3239640"/>
            <a:ext cx="2944800" cy="4316400"/>
          </a:xfrm>
          <a:prstGeom prst="rect">
            <a:avLst/>
          </a:prstGeom>
          <a:ln>
            <a:noFill/>
          </a:ln>
        </p:spPr>
      </p:pic>
      <p:pic>
        <p:nvPicPr>
          <p:cNvPr id="231" name="" descr=""/>
          <p:cNvPicPr/>
          <p:nvPr/>
        </p:nvPicPr>
        <p:blipFill>
          <a:blip r:embed="rId2"/>
          <a:stretch/>
        </p:blipFill>
        <p:spPr>
          <a:xfrm>
            <a:off x="5929920" y="3239640"/>
            <a:ext cx="4147200" cy="4316400"/>
          </a:xfrm>
          <a:prstGeom prst="rect">
            <a:avLst/>
          </a:prstGeom>
          <a:ln>
            <a:noFill/>
          </a:ln>
        </p:spPr>
      </p:pic>
      <p:pic>
        <p:nvPicPr>
          <p:cNvPr id="232" name="" descr=""/>
          <p:cNvPicPr/>
          <p:nvPr/>
        </p:nvPicPr>
        <p:blipFill>
          <a:blip r:embed="rId3"/>
          <a:stretch/>
        </p:blipFill>
        <p:spPr>
          <a:xfrm>
            <a:off x="2664000" y="3239640"/>
            <a:ext cx="3297600" cy="4316400"/>
          </a:xfrm>
          <a:prstGeom prst="rect">
            <a:avLst/>
          </a:prstGeom>
          <a:ln>
            <a:noFill/>
          </a:ln>
        </p:spPr>
      </p:pic>
      <p:sp>
        <p:nvSpPr>
          <p:cNvPr id="233" name="CustomShape 2"/>
          <p:cNvSpPr/>
          <p:nvPr/>
        </p:nvSpPr>
        <p:spPr>
          <a:xfrm>
            <a:off x="1831320" y="301320"/>
            <a:ext cx="6414480" cy="2411640"/>
          </a:xfrm>
          <a:prstGeom prst="rect">
            <a:avLst/>
          </a:prstGeom>
          <a:noFill/>
          <a:ln>
            <a:noFill/>
          </a:ln>
        </p:spPr>
        <p:style>
          <a:lnRef idx="0"/>
          <a:fillRef idx="0"/>
          <a:effectRef idx="0"/>
          <a:fontRef idx="minor"/>
        </p:style>
        <p:txBody>
          <a:bodyPr lIns="90000" rIns="90000" tIns="45000" bIns="45000"/>
          <a:p>
            <a:pPr algn="ctr">
              <a:lnSpc>
                <a:spcPct val="100000"/>
              </a:lnSpc>
            </a:pPr>
            <a:r>
              <a:rPr b="1" lang="en-GB" sz="3600" spc="-1" strike="noStrike">
                <a:solidFill>
                  <a:srgbClr val="006600"/>
                </a:solidFill>
                <a:uFill>
                  <a:solidFill>
                    <a:srgbClr val="ffffff"/>
                  </a:solidFill>
                </a:uFill>
                <a:latin typeface="Calibri"/>
                <a:ea typeface="DejaVu Sans"/>
              </a:rPr>
              <a:t>Nicolay Ivanovich Vavilov</a:t>
            </a:r>
            <a:endParaRPr b="0" lang="en-GB" sz="1800" spc="-1" strike="noStrike">
              <a:solidFill>
                <a:srgbClr val="000000"/>
              </a:solidFill>
              <a:uFill>
                <a:solidFill>
                  <a:srgbClr val="ffffff"/>
                </a:solidFill>
              </a:uFill>
              <a:latin typeface="Arial"/>
            </a:endParaRPr>
          </a:p>
          <a:p>
            <a:pPr algn="ctr">
              <a:lnSpc>
                <a:spcPct val="100000"/>
              </a:lnSpc>
            </a:pPr>
            <a:r>
              <a:rPr b="1" lang="en-GB" sz="2400" spc="-1" strike="noStrike">
                <a:solidFill>
                  <a:srgbClr val="006600"/>
                </a:solidFill>
                <a:uFill>
                  <a:solidFill>
                    <a:srgbClr val="ffffff"/>
                  </a:solidFill>
                </a:uFill>
                <a:latin typeface="Calibri"/>
                <a:ea typeface="DejaVu Sans"/>
              </a:rPr>
              <a:t>1887-1943</a:t>
            </a:r>
            <a:endParaRPr b="0" lang="en-GB" sz="1800" spc="-1" strike="noStrike">
              <a:solidFill>
                <a:srgbClr val="000000"/>
              </a:solidFill>
              <a:uFill>
                <a:solidFill>
                  <a:srgbClr val="ffffff"/>
                </a:solidFill>
              </a:uFill>
              <a:latin typeface="Arial"/>
            </a:endParaRPr>
          </a:p>
          <a:p>
            <a:pPr algn="ctr">
              <a:lnSpc>
                <a:spcPct val="100000"/>
              </a:lnSpc>
            </a:pPr>
            <a:r>
              <a:rPr b="1" i="1" lang="en-GB" sz="2400" spc="-1" strike="noStrike">
                <a:solidFill>
                  <a:srgbClr val="006600"/>
                </a:solidFill>
                <a:uFill>
                  <a:solidFill>
                    <a:srgbClr val="ffffff"/>
                  </a:solidFill>
                </a:uFill>
                <a:latin typeface="Calibri"/>
                <a:ea typeface="DejaVu Sans"/>
              </a:rPr>
              <a:t> </a:t>
            </a:r>
            <a:r>
              <a:rPr b="1" i="1" lang="en-GB" sz="2400" spc="-1" strike="noStrike">
                <a:solidFill>
                  <a:srgbClr val="006600"/>
                </a:solidFill>
                <a:uFill>
                  <a:solidFill>
                    <a:srgbClr val="ffffff"/>
                  </a:solidFill>
                </a:uFill>
                <a:latin typeface="Calibri"/>
                <a:ea typeface="DejaVu Sans"/>
              </a:rPr>
              <a:t>The father of plant genetic resources</a:t>
            </a:r>
            <a:endParaRPr b="0" lang="en-GB" sz="1800" spc="-1" strike="noStrike">
              <a:solidFill>
                <a:srgbClr val="000000"/>
              </a:solidFill>
              <a:uFill>
                <a:solidFill>
                  <a:srgbClr val="ffffff"/>
                </a:solidFill>
              </a:uFill>
              <a:latin typeface="Arial"/>
            </a:endParaRPr>
          </a:p>
          <a:p>
            <a:pPr algn="ctr">
              <a:lnSpc>
                <a:spcPct val="100000"/>
              </a:lnSpc>
            </a:pPr>
            <a:endParaRPr b="0" lang="en-GB" sz="1800" spc="-1" strike="noStrike">
              <a:solidFill>
                <a:srgbClr val="000000"/>
              </a:solidFill>
              <a:uFill>
                <a:solidFill>
                  <a:srgbClr val="ffffff"/>
                </a:solidFill>
              </a:uFill>
              <a:latin typeface="Arial"/>
            </a:endParaRPr>
          </a:p>
          <a:p>
            <a:pPr marL="342720" indent="-339120" algn="ctr">
              <a:lnSpc>
                <a:spcPct val="100000"/>
              </a:lnSpc>
            </a:pPr>
            <a:r>
              <a:rPr b="1" lang="en-GB" sz="2000" spc="-1" strike="noStrike">
                <a:solidFill>
                  <a:srgbClr val="006600"/>
                </a:solidFill>
                <a:uFill>
                  <a:solidFill>
                    <a:srgbClr val="ffffff"/>
                  </a:solidFill>
                </a:uFill>
                <a:latin typeface="Calibri"/>
                <a:ea typeface="DejaVu Sans"/>
              </a:rPr>
              <a:t>Centers of Origin of Cultivated Plants</a:t>
            </a:r>
            <a:endParaRPr b="0" lang="en-GB" sz="1800" spc="-1" strike="noStrike">
              <a:solidFill>
                <a:srgbClr val="000000"/>
              </a:solidFill>
              <a:uFill>
                <a:solidFill>
                  <a:srgbClr val="ffffff"/>
                </a:solidFill>
              </a:uFill>
              <a:latin typeface="Arial"/>
            </a:endParaRPr>
          </a:p>
          <a:p>
            <a:pPr marL="342720" indent="-339120" algn="ctr">
              <a:lnSpc>
                <a:spcPct val="100000"/>
              </a:lnSpc>
            </a:pPr>
            <a:r>
              <a:rPr b="1" lang="en-GB" sz="2000" spc="-1" strike="noStrike">
                <a:solidFill>
                  <a:srgbClr val="006600"/>
                </a:solidFill>
                <a:uFill>
                  <a:solidFill>
                    <a:srgbClr val="ffffff"/>
                  </a:solidFill>
                </a:uFill>
                <a:latin typeface="Calibri"/>
                <a:ea typeface="DejaVu Sans"/>
              </a:rPr>
              <a:t>Law of Homologous Series in Variation</a:t>
            </a:r>
            <a:endParaRPr b="0" lang="en-GB" sz="1800" spc="-1" strike="noStrike">
              <a:solidFill>
                <a:srgbClr val="000000"/>
              </a:solidFill>
              <a:uFill>
                <a:solidFill>
                  <a:srgbClr val="ffffff"/>
                </a:solidFill>
              </a:uFill>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4" name="" descr=""/>
          <p:cNvPicPr/>
          <p:nvPr/>
        </p:nvPicPr>
        <p:blipFill>
          <a:blip r:embed="rId1"/>
          <a:stretch/>
        </p:blipFill>
        <p:spPr>
          <a:xfrm>
            <a:off x="1440360" y="0"/>
            <a:ext cx="7196400" cy="6015600"/>
          </a:xfrm>
          <a:prstGeom prst="rect">
            <a:avLst/>
          </a:prstGeom>
          <a:ln>
            <a:noFill/>
          </a:ln>
        </p:spPr>
      </p:pic>
      <p:sp>
        <p:nvSpPr>
          <p:cNvPr id="235" name="CustomShape 1"/>
          <p:cNvSpPr/>
          <p:nvPr/>
        </p:nvSpPr>
        <p:spPr>
          <a:xfrm>
            <a:off x="1471680" y="6063840"/>
            <a:ext cx="7134120" cy="14209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1800" spc="-1" strike="noStrike">
                <a:solidFill>
                  <a:srgbClr val="006600"/>
                </a:solidFill>
                <a:uFill>
                  <a:solidFill>
                    <a:srgbClr val="ffffff"/>
                  </a:solidFill>
                </a:uFill>
                <a:latin typeface="Calibri"/>
                <a:ea typeface="DejaVu Sans"/>
              </a:rPr>
              <a:t>Edwards Balls and Jack Hawkes, March 1939, near Lake Titicaca in Bolivia </a:t>
            </a:r>
            <a:endParaRPr b="0" lang="en-GB" sz="1800" spc="-1" strike="noStrike">
              <a:solidFill>
                <a:srgbClr val="000000"/>
              </a:solidFill>
              <a:uFill>
                <a:solidFill>
                  <a:srgbClr val="ffffff"/>
                </a:solidFill>
              </a:uFill>
              <a:latin typeface="Arial"/>
            </a:endParaRPr>
          </a:p>
          <a:p>
            <a:pPr algn="ctr">
              <a:lnSpc>
                <a:spcPct val="100000"/>
              </a:lnSpc>
            </a:pPr>
            <a:r>
              <a:rPr b="1" lang="en-GB" sz="1800" spc="-1" strike="noStrike">
                <a:solidFill>
                  <a:srgbClr val="006600"/>
                </a:solidFill>
                <a:uFill>
                  <a:solidFill>
                    <a:srgbClr val="ffffff"/>
                  </a:solidFill>
                </a:uFill>
                <a:latin typeface="Calibri"/>
                <a:ea typeface="DejaVu Sans"/>
              </a:rPr>
              <a:t>during the British Empire Potato Collecting Expedition to South America</a:t>
            </a:r>
            <a:endParaRPr b="0" lang="en-GB" sz="1800" spc="-1" strike="noStrike">
              <a:solidFill>
                <a:srgbClr val="000000"/>
              </a:solidFill>
              <a:uFill>
                <a:solidFill>
                  <a:srgbClr val="ffffff"/>
                </a:solidFill>
              </a:uFill>
              <a:latin typeface="Arial"/>
            </a:endParaRPr>
          </a:p>
          <a:p>
            <a:pPr algn="ctr">
              <a:lnSpc>
                <a:spcPct val="100000"/>
              </a:lnSpc>
            </a:pPr>
            <a:r>
              <a:rPr b="1" lang="en-GB" sz="1800" spc="-1" strike="noStrike">
                <a:solidFill>
                  <a:srgbClr val="006600"/>
                </a:solidFill>
                <a:uFill>
                  <a:solidFill>
                    <a:srgbClr val="ffffff"/>
                  </a:solidFill>
                </a:uFill>
                <a:latin typeface="Calibri"/>
                <a:ea typeface="DejaVu Sans"/>
              </a:rPr>
              <a:t>1938-1939</a:t>
            </a:r>
            <a:endParaRPr b="0" lang="en-GB" sz="1800" spc="-1" strike="noStrike">
              <a:solidFill>
                <a:srgbClr val="000000"/>
              </a:solidFill>
              <a:uFill>
                <a:solidFill>
                  <a:srgbClr val="ffffff"/>
                </a:solidFill>
              </a:uFill>
              <a:latin typeface="Arial"/>
            </a:endParaRPr>
          </a:p>
          <a:p>
            <a:pPr algn="ctr">
              <a:lnSpc>
                <a:spcPct val="100000"/>
              </a:lnSpc>
            </a:pPr>
            <a:endParaRPr b="0" lang="en-GB" sz="1800" spc="-1" strike="noStrike">
              <a:solidFill>
                <a:srgbClr val="000000"/>
              </a:solidFill>
              <a:uFill>
                <a:solidFill>
                  <a:srgbClr val="ffffff"/>
                </a:solidFill>
              </a:uFill>
              <a:latin typeface="Arial"/>
            </a:endParaRPr>
          </a:p>
          <a:p>
            <a:pPr algn="ctr">
              <a:lnSpc>
                <a:spcPct val="100000"/>
              </a:lnSpc>
            </a:pPr>
            <a:r>
              <a:rPr b="1" lang="en-GB" sz="1600" spc="-1" strike="noStrike">
                <a:solidFill>
                  <a:srgbClr val="006600"/>
                </a:solidFill>
                <a:uFill>
                  <a:solidFill>
                    <a:srgbClr val="ffffff"/>
                  </a:solidFill>
                </a:uFill>
                <a:latin typeface="Calibri"/>
                <a:ea typeface="DejaVu Sans"/>
              </a:rPr>
              <a:t>From: Hawkes, JG, 2004. Hunting the wild potato in the South American Andes.</a:t>
            </a:r>
            <a:endParaRPr b="0" lang="en-GB" sz="1800" spc="-1" strike="noStrike">
              <a:solidFill>
                <a:srgbClr val="000000"/>
              </a:solidFill>
              <a:uFill>
                <a:solidFill>
                  <a:srgbClr val="ffffff"/>
                </a:solidFill>
              </a:uFill>
              <a:latin typeface="Arial"/>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CustomShape 1"/>
          <p:cNvSpPr/>
          <p:nvPr/>
        </p:nvSpPr>
        <p:spPr>
          <a:xfrm>
            <a:off x="4043520" y="5387040"/>
            <a:ext cx="5891400" cy="48420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200" spc="-1" strike="noStrike">
                <a:solidFill>
                  <a:srgbClr val="006600"/>
                </a:solidFill>
                <a:uFill>
                  <a:solidFill>
                    <a:srgbClr val="ffffff"/>
                  </a:solidFill>
                </a:uFill>
                <a:latin typeface="Calibri"/>
                <a:ea typeface="DejaVu Sans"/>
              </a:rPr>
              <a:t>Norman Borlaug, ‘father of the green revolution’, working with wheat trainees at CIMMYT’s field station at Obregon, north-western Mexico.</a:t>
            </a:r>
            <a:endParaRPr b="0" lang="en-GB" sz="1800" spc="-1" strike="noStrike">
              <a:solidFill>
                <a:srgbClr val="000000"/>
              </a:solidFill>
              <a:uFill>
                <a:solidFill>
                  <a:srgbClr val="ffffff"/>
                </a:solidFill>
              </a:uFill>
              <a:latin typeface="Arial"/>
            </a:endParaRPr>
          </a:p>
          <a:p>
            <a:pPr algn="ctr">
              <a:lnSpc>
                <a:spcPct val="100000"/>
              </a:lnSpc>
            </a:pPr>
            <a:r>
              <a:rPr b="1" lang="en-GB" sz="1400" spc="-1" strike="noStrike">
                <a:solidFill>
                  <a:srgbClr val="006600"/>
                </a:solidFill>
                <a:uFill>
                  <a:solidFill>
                    <a:srgbClr val="ffffff"/>
                  </a:solidFill>
                </a:uFill>
                <a:latin typeface="Calibri"/>
                <a:ea typeface="DejaVu Sans"/>
              </a:rPr>
              <a:t>Source: CIMMYT Archives</a:t>
            </a:r>
            <a:endParaRPr b="0" lang="en-GB" sz="1800" spc="-1" strike="noStrike">
              <a:solidFill>
                <a:srgbClr val="000000"/>
              </a:solidFill>
              <a:uFill>
                <a:solidFill>
                  <a:srgbClr val="ffffff"/>
                </a:solidFill>
              </a:uFill>
              <a:latin typeface="Arial"/>
            </a:endParaRPr>
          </a:p>
        </p:txBody>
      </p:sp>
      <p:pic>
        <p:nvPicPr>
          <p:cNvPr id="237" name="" descr=""/>
          <p:cNvPicPr/>
          <p:nvPr/>
        </p:nvPicPr>
        <p:blipFill>
          <a:blip r:embed="rId1"/>
          <a:srcRect l="25727" t="32084" r="24314" b="6296"/>
          <a:stretch/>
        </p:blipFill>
        <p:spPr>
          <a:xfrm>
            <a:off x="4043520" y="264600"/>
            <a:ext cx="5891400" cy="5038200"/>
          </a:xfrm>
          <a:prstGeom prst="rect">
            <a:avLst/>
          </a:prstGeom>
          <a:ln>
            <a:noFill/>
          </a:ln>
        </p:spPr>
      </p:pic>
      <p:pic>
        <p:nvPicPr>
          <p:cNvPr id="238" name="" descr=""/>
          <p:cNvPicPr/>
          <p:nvPr/>
        </p:nvPicPr>
        <p:blipFill>
          <a:blip r:embed="rId2"/>
          <a:stretch/>
        </p:blipFill>
        <p:spPr>
          <a:xfrm>
            <a:off x="144000" y="264600"/>
            <a:ext cx="3637800" cy="5038200"/>
          </a:xfrm>
          <a:prstGeom prst="rect">
            <a:avLst/>
          </a:prstGeom>
          <a:ln>
            <a:noFill/>
          </a:ln>
        </p:spPr>
      </p:pic>
      <p:sp>
        <p:nvSpPr>
          <p:cNvPr id="239" name="CustomShape 2"/>
          <p:cNvSpPr/>
          <p:nvPr/>
        </p:nvSpPr>
        <p:spPr>
          <a:xfrm>
            <a:off x="144000" y="5387040"/>
            <a:ext cx="3637800" cy="178776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200" spc="-1" strike="noStrike">
                <a:solidFill>
                  <a:srgbClr val="006600"/>
                </a:solidFill>
                <a:uFill>
                  <a:solidFill>
                    <a:srgbClr val="ffffff"/>
                  </a:solidFill>
                </a:uFill>
                <a:latin typeface="Calibri"/>
                <a:ea typeface="DejaVu Sans"/>
              </a:rPr>
              <a:t>Nazareno Strampelli</a:t>
            </a:r>
            <a:endParaRPr b="0" lang="en-GB" sz="1800" spc="-1" strike="noStrike">
              <a:solidFill>
                <a:srgbClr val="000000"/>
              </a:solidFill>
              <a:uFill>
                <a:solidFill>
                  <a:srgbClr val="ffffff"/>
                </a:solidFill>
              </a:uFill>
              <a:latin typeface="Arial"/>
            </a:endParaRPr>
          </a:p>
          <a:p>
            <a:pPr algn="ctr">
              <a:lnSpc>
                <a:spcPct val="100000"/>
              </a:lnSpc>
            </a:pPr>
            <a:r>
              <a:rPr b="1" lang="en-GB" sz="2200" spc="-1" strike="noStrike">
                <a:solidFill>
                  <a:srgbClr val="006600"/>
                </a:solidFill>
                <a:uFill>
                  <a:solidFill>
                    <a:srgbClr val="ffffff"/>
                  </a:solidFill>
                </a:uFill>
                <a:latin typeface="Calibri"/>
                <a:ea typeface="DejaVu Sans"/>
              </a:rPr>
              <a:t>(b. 29 May 1866)</a:t>
            </a:r>
            <a:endParaRPr b="0" lang="en-GB" sz="1800" spc="-1" strike="noStrike">
              <a:solidFill>
                <a:srgbClr val="000000"/>
              </a:solidFill>
              <a:uFill>
                <a:solidFill>
                  <a:srgbClr val="ffffff"/>
                </a:solidFill>
              </a:uFill>
              <a:latin typeface="Arial"/>
            </a:endParaRPr>
          </a:p>
          <a:p>
            <a:pPr algn="ctr">
              <a:lnSpc>
                <a:spcPct val="100000"/>
              </a:lnSpc>
            </a:pPr>
            <a:r>
              <a:rPr b="1" lang="en-GB" sz="2200" spc="-1" strike="noStrike">
                <a:solidFill>
                  <a:srgbClr val="006600"/>
                </a:solidFill>
                <a:uFill>
                  <a:solidFill>
                    <a:srgbClr val="ffffff"/>
                  </a:solidFill>
                </a:uFill>
                <a:latin typeface="Calibri"/>
                <a:ea typeface="DejaVu Sans"/>
              </a:rPr>
              <a:t>‘</a:t>
            </a:r>
            <a:r>
              <a:rPr b="1" lang="en-GB" sz="2200" spc="-1" strike="noStrike">
                <a:solidFill>
                  <a:srgbClr val="006600"/>
                </a:solidFill>
                <a:uFill>
                  <a:solidFill>
                    <a:srgbClr val="ffffff"/>
                  </a:solidFill>
                </a:uFill>
                <a:latin typeface="Calibri"/>
                <a:ea typeface="DejaVu Sans"/>
              </a:rPr>
              <a:t>forerunner of the green revolution’</a:t>
            </a:r>
            <a:endParaRPr b="0" lang="en-GB" sz="1800" spc="-1" strike="noStrike">
              <a:solidFill>
                <a:srgbClr val="000000"/>
              </a:solidFill>
              <a:uFill>
                <a:solidFill>
                  <a:srgbClr val="ffffff"/>
                </a:solidFill>
              </a:uFill>
              <a:latin typeface="Arial"/>
            </a:endParaRPr>
          </a:p>
          <a:p>
            <a:pPr algn="ctr">
              <a:lnSpc>
                <a:spcPct val="100000"/>
              </a:lnSpc>
            </a:pPr>
            <a:r>
              <a:rPr b="1" lang="en-GB" sz="1400" spc="-1" strike="noStrike">
                <a:solidFill>
                  <a:srgbClr val="006600"/>
                </a:solidFill>
                <a:uFill>
                  <a:solidFill>
                    <a:srgbClr val="ffffff"/>
                  </a:solidFill>
                </a:uFill>
                <a:latin typeface="Calibri"/>
                <a:ea typeface="DejaVu Sans"/>
              </a:rPr>
              <a:t>Source: www.eatthispodcast.com</a:t>
            </a:r>
            <a:endParaRPr b="0" lang="en-GB" sz="1800" spc="-1" strike="noStrike">
              <a:solidFill>
                <a:srgbClr val="000000"/>
              </a:solidFill>
              <a:uFill>
                <a:solidFill>
                  <a:srgbClr val="ffffff"/>
                </a:solidFill>
              </a:uFill>
              <a:latin typeface="Arial"/>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0" name="" descr=""/>
          <p:cNvPicPr/>
          <p:nvPr/>
        </p:nvPicPr>
        <p:blipFill>
          <a:blip r:embed="rId1"/>
          <a:stretch/>
        </p:blipFill>
        <p:spPr>
          <a:xfrm>
            <a:off x="2880" y="-9360"/>
            <a:ext cx="10076760" cy="6413760"/>
          </a:xfrm>
          <a:prstGeom prst="rect">
            <a:avLst/>
          </a:prstGeom>
          <a:ln>
            <a:noFill/>
          </a:ln>
        </p:spPr>
      </p:pic>
      <p:sp>
        <p:nvSpPr>
          <p:cNvPr id="241" name="CustomShape 1"/>
          <p:cNvSpPr/>
          <p:nvPr/>
        </p:nvSpPr>
        <p:spPr>
          <a:xfrm>
            <a:off x="504000" y="301320"/>
            <a:ext cx="9066960" cy="1256760"/>
          </a:xfrm>
          <a:prstGeom prst="rect">
            <a:avLst/>
          </a:prstGeom>
          <a:noFill/>
          <a:ln>
            <a:noFill/>
          </a:ln>
        </p:spPr>
        <p:style>
          <a:lnRef idx="0"/>
          <a:fillRef idx="0"/>
          <a:effectRef idx="0"/>
          <a:fontRef idx="minor"/>
        </p:style>
      </p:sp>
      <p:sp>
        <p:nvSpPr>
          <p:cNvPr id="242" name="CustomShape 2"/>
          <p:cNvSpPr/>
          <p:nvPr/>
        </p:nvSpPr>
        <p:spPr>
          <a:xfrm>
            <a:off x="504000" y="1768680"/>
            <a:ext cx="9066960" cy="4379040"/>
          </a:xfrm>
          <a:prstGeom prst="rect">
            <a:avLst/>
          </a:prstGeom>
          <a:noFill/>
          <a:ln>
            <a:noFill/>
          </a:ln>
        </p:spPr>
        <p:style>
          <a:lnRef idx="0"/>
          <a:fillRef idx="0"/>
          <a:effectRef idx="0"/>
          <a:fontRef idx="minor"/>
        </p:style>
      </p:sp>
      <p:sp>
        <p:nvSpPr>
          <p:cNvPr id="243" name="CustomShape 3"/>
          <p:cNvSpPr/>
          <p:nvPr/>
        </p:nvSpPr>
        <p:spPr>
          <a:xfrm>
            <a:off x="379440" y="6552000"/>
            <a:ext cx="9320400" cy="70884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000" spc="-1" strike="noStrike">
                <a:solidFill>
                  <a:srgbClr val="006600"/>
                </a:solidFill>
                <a:uFill>
                  <a:solidFill>
                    <a:srgbClr val="ffffff"/>
                  </a:solidFill>
                </a:uFill>
                <a:latin typeface="Calibri"/>
                <a:ea typeface="DejaVu Sans"/>
              </a:rPr>
              <a:t>From: Petra Jorasch, 2016. europeanseed Vol. 3 Issue 2. 3 May 2016. </a:t>
            </a:r>
            <a:endParaRPr b="0" lang="en-GB" sz="1800" spc="-1" strike="noStrike">
              <a:solidFill>
                <a:srgbClr val="000000"/>
              </a:solidFill>
              <a:uFill>
                <a:solidFill>
                  <a:srgbClr val="ffffff"/>
                </a:solidFill>
              </a:uFill>
              <a:latin typeface="Arial"/>
            </a:endParaRPr>
          </a:p>
          <a:p>
            <a:pPr algn="ctr">
              <a:lnSpc>
                <a:spcPct val="100000"/>
              </a:lnSpc>
            </a:pPr>
            <a:r>
              <a:rPr b="1" lang="en-GB" sz="2000" spc="-1" strike="noStrike">
                <a:solidFill>
                  <a:srgbClr val="006600"/>
                </a:solidFill>
                <a:uFill>
                  <a:solidFill>
                    <a:srgbClr val="ffffff"/>
                  </a:solidFill>
                </a:uFill>
                <a:latin typeface="Calibri"/>
                <a:ea typeface="DejaVu Sans"/>
              </a:rPr>
              <a:t>http://european-seed.com/much-plant-breeding-innovation-politically-intended/)</a:t>
            </a:r>
            <a:endParaRPr b="0" lang="en-GB" sz="1800" spc="-1" strike="noStrike">
              <a:solidFill>
                <a:srgbClr val="000000"/>
              </a:solidFill>
              <a:uFill>
                <a:solidFill>
                  <a:srgbClr val="ffffff"/>
                </a:solidFill>
              </a:uFill>
              <a:latin typeface="Arial"/>
            </a:endParaRPr>
          </a:p>
        </p:txBody>
      </p:sp>
      <p:sp>
        <p:nvSpPr>
          <p:cNvPr id="244" name="CustomShape 4"/>
          <p:cNvSpPr/>
          <p:nvPr/>
        </p:nvSpPr>
        <p:spPr>
          <a:xfrm>
            <a:off x="2512440" y="288000"/>
            <a:ext cx="5055480" cy="490680"/>
          </a:xfrm>
          <a:prstGeom prst="rect">
            <a:avLst/>
          </a:prstGeom>
          <a:noFill/>
          <a:ln>
            <a:noFill/>
          </a:ln>
        </p:spPr>
        <p:style>
          <a:lnRef idx="0"/>
          <a:fillRef idx="0"/>
          <a:effectRef idx="0"/>
          <a:fontRef idx="minor"/>
        </p:style>
        <p:txBody>
          <a:bodyPr lIns="90000" rIns="90000" tIns="45000" bIns="45000"/>
          <a:p>
            <a:pPr algn="ctr">
              <a:lnSpc>
                <a:spcPct val="100000"/>
              </a:lnSpc>
            </a:pPr>
            <a:r>
              <a:rPr b="1" lang="en-GB" sz="3200" spc="-1" strike="noStrike">
                <a:solidFill>
                  <a:srgbClr val="006600"/>
                </a:solidFill>
                <a:uFill>
                  <a:solidFill>
                    <a:srgbClr val="ffffff"/>
                  </a:solidFill>
                </a:uFill>
                <a:latin typeface="Calibri"/>
                <a:ea typeface="DejaVu Sans"/>
              </a:rPr>
              <a:t>Milestones in plant breeding</a:t>
            </a:r>
            <a:endParaRPr b="0" lang="en-GB" sz="1800" spc="-1" strike="noStrike">
              <a:solidFill>
                <a:srgbClr val="000000"/>
              </a:solidFill>
              <a:uFill>
                <a:solidFill>
                  <a:srgbClr val="ffffff"/>
                </a:solidFill>
              </a:uFill>
              <a:latin typeface="Arial"/>
            </a:endParaRPr>
          </a:p>
        </p:txBody>
      </p:sp>
      <p:sp>
        <p:nvSpPr>
          <p:cNvPr id="245" name="CustomShape 5"/>
          <p:cNvSpPr/>
          <p:nvPr/>
        </p:nvSpPr>
        <p:spPr>
          <a:xfrm>
            <a:off x="4032000" y="5565240"/>
            <a:ext cx="3288960" cy="397800"/>
          </a:xfrm>
          <a:prstGeom prst="rect">
            <a:avLst/>
          </a:prstGeom>
          <a:noFill/>
          <a:ln>
            <a:noFill/>
          </a:ln>
        </p:spPr>
        <p:style>
          <a:lnRef idx="0"/>
          <a:fillRef idx="0"/>
          <a:effectRef idx="0"/>
          <a:fontRef idx="minor"/>
        </p:style>
        <p:txBody>
          <a:bodyPr lIns="90000" rIns="90000" tIns="45000" bIns="45000"/>
          <a:p>
            <a:r>
              <a:rPr b="1" lang="en-GB" sz="2000" spc="-1" strike="noStrike">
                <a:solidFill>
                  <a:srgbClr val="006600"/>
                </a:solidFill>
                <a:uFill>
                  <a:solidFill>
                    <a:srgbClr val="ffffff"/>
                  </a:solidFill>
                </a:uFill>
                <a:latin typeface="Calibri"/>
                <a:ea typeface="DejaVu Sans"/>
              </a:rPr>
              <a:t>Genebank movement begins</a:t>
            </a:r>
            <a:endParaRPr b="0" lang="en-GB" sz="1800" spc="-1" strike="noStrike">
              <a:solidFill>
                <a:srgbClr val="000000"/>
              </a:solidFill>
              <a:uFill>
                <a:solidFill>
                  <a:srgbClr val="ffffff"/>
                </a:solidFill>
              </a:uFill>
              <a:latin typeface="Arial"/>
            </a:endParaRPr>
          </a:p>
        </p:txBody>
      </p:sp>
      <p:sp>
        <p:nvSpPr>
          <p:cNvPr id="246" name="Line 6"/>
          <p:cNvSpPr/>
          <p:nvPr/>
        </p:nvSpPr>
        <p:spPr>
          <a:xfrm>
            <a:off x="2160000" y="5472000"/>
            <a:ext cx="1800000" cy="360"/>
          </a:xfrm>
          <a:prstGeom prst="line">
            <a:avLst/>
          </a:prstGeom>
          <a:ln>
            <a:solidFill>
              <a:srgbClr val="006600"/>
            </a:solidFill>
            <a:headEnd len="med" type="triangle" w="med"/>
            <a:tailEnd len="med" type="triangle" w="med"/>
          </a:ln>
        </p:spPr>
        <p:style>
          <a:lnRef idx="0"/>
          <a:fillRef idx="0"/>
          <a:effectRef idx="0"/>
          <a:fontRef idx="minor"/>
        </p:style>
      </p:sp>
      <p:sp>
        <p:nvSpPr>
          <p:cNvPr id="247" name="Line 7"/>
          <p:cNvSpPr/>
          <p:nvPr/>
        </p:nvSpPr>
        <p:spPr>
          <a:xfrm>
            <a:off x="4032000" y="4861800"/>
            <a:ext cx="360" cy="1008000"/>
          </a:xfrm>
          <a:prstGeom prst="line">
            <a:avLst/>
          </a:prstGeom>
          <a:ln>
            <a:solidFill>
              <a:srgbClr val="006600"/>
            </a:solidFill>
            <a:headEnd len="med" type="triangle" w="med"/>
          </a:ln>
        </p:spPr>
        <p:style>
          <a:lnRef idx="0"/>
          <a:fillRef idx="0"/>
          <a:effectRef idx="0"/>
          <a:fontRef idx="minor"/>
        </p:style>
      </p:sp>
      <p:sp>
        <p:nvSpPr>
          <p:cNvPr id="248" name="CustomShape 8"/>
          <p:cNvSpPr/>
          <p:nvPr/>
        </p:nvSpPr>
        <p:spPr>
          <a:xfrm>
            <a:off x="1055880" y="5565240"/>
            <a:ext cx="3021120" cy="3985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000" spc="-1" strike="noStrike">
                <a:solidFill>
                  <a:srgbClr val="006600"/>
                </a:solidFill>
                <a:uFill>
                  <a:solidFill>
                    <a:srgbClr val="ffffff"/>
                  </a:solidFill>
                </a:uFill>
                <a:latin typeface="Calibri"/>
                <a:ea typeface="DejaVu Sans"/>
              </a:rPr>
              <a:t>Exploration for breeding</a:t>
            </a:r>
            <a:endParaRPr b="0" lang="en-GB" sz="1800" spc="-1" strike="noStrike">
              <a:solidFill>
                <a:srgbClr val="000000"/>
              </a:solidFill>
              <a:uFill>
                <a:solidFill>
                  <a:srgbClr val="ffffff"/>
                </a:solidFill>
              </a:uFill>
              <a:latin typeface="Arial"/>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9" name="" descr=""/>
          <p:cNvPicPr/>
          <p:nvPr/>
        </p:nvPicPr>
        <p:blipFill>
          <a:blip r:embed="rId1"/>
          <a:stretch/>
        </p:blipFill>
        <p:spPr>
          <a:xfrm>
            <a:off x="1150560" y="239040"/>
            <a:ext cx="7776000" cy="6116400"/>
          </a:xfrm>
          <a:prstGeom prst="rect">
            <a:avLst/>
          </a:prstGeom>
          <a:ln>
            <a:noFill/>
          </a:ln>
        </p:spPr>
      </p:pic>
      <p:sp>
        <p:nvSpPr>
          <p:cNvPr id="250" name="CustomShape 1"/>
          <p:cNvSpPr/>
          <p:nvPr/>
        </p:nvSpPr>
        <p:spPr>
          <a:xfrm>
            <a:off x="2649600" y="6516000"/>
            <a:ext cx="4777920" cy="89460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600" spc="-1" strike="noStrike">
                <a:solidFill>
                  <a:srgbClr val="006600"/>
                </a:solidFill>
                <a:uFill>
                  <a:solidFill>
                    <a:srgbClr val="ffffff"/>
                  </a:solidFill>
                </a:uFill>
                <a:latin typeface="Calibri"/>
                <a:ea typeface="DejaVu Sans"/>
              </a:rPr>
              <a:t>The genetic resources - genebank</a:t>
            </a:r>
            <a:endParaRPr b="0" lang="en-GB" sz="1800" spc="-1" strike="noStrike">
              <a:solidFill>
                <a:srgbClr val="000000"/>
              </a:solidFill>
              <a:uFill>
                <a:solidFill>
                  <a:srgbClr val="ffffff"/>
                </a:solidFill>
              </a:uFill>
              <a:latin typeface="Arial"/>
            </a:endParaRPr>
          </a:p>
          <a:p>
            <a:pPr algn="ctr">
              <a:lnSpc>
                <a:spcPct val="100000"/>
              </a:lnSpc>
            </a:pPr>
            <a:r>
              <a:rPr b="1" lang="en-GB" sz="2600" spc="-1" strike="noStrike">
                <a:solidFill>
                  <a:srgbClr val="006600"/>
                </a:solidFill>
                <a:uFill>
                  <a:solidFill>
                    <a:srgbClr val="ffffff"/>
                  </a:solidFill>
                </a:uFill>
                <a:latin typeface="Calibri"/>
                <a:ea typeface="DejaVu Sans"/>
              </a:rPr>
              <a:t>pioneers in the 1960s</a:t>
            </a:r>
            <a:endParaRPr b="0" lang="en-GB" sz="1800" spc="-1" strike="noStrike">
              <a:solidFill>
                <a:srgbClr val="000000"/>
              </a:solidFill>
              <a:uFill>
                <a:solidFill>
                  <a:srgbClr val="ffffff"/>
                </a:solidFill>
              </a:uFill>
              <a:latin typeface="Arial"/>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1" name="" descr=""/>
          <p:cNvPicPr/>
          <p:nvPr/>
        </p:nvPicPr>
        <p:blipFill>
          <a:blip r:embed="rId1"/>
          <a:stretch/>
        </p:blipFill>
        <p:spPr>
          <a:xfrm>
            <a:off x="390600" y="359640"/>
            <a:ext cx="4433760" cy="6838560"/>
          </a:xfrm>
          <a:prstGeom prst="rect">
            <a:avLst/>
          </a:prstGeom>
          <a:ln>
            <a:noFill/>
          </a:ln>
        </p:spPr>
      </p:pic>
      <p:pic>
        <p:nvPicPr>
          <p:cNvPr id="252" name="" descr=""/>
          <p:cNvPicPr/>
          <p:nvPr/>
        </p:nvPicPr>
        <p:blipFill>
          <a:blip r:embed="rId2"/>
          <a:stretch/>
        </p:blipFill>
        <p:spPr>
          <a:xfrm>
            <a:off x="5292000" y="359640"/>
            <a:ext cx="4451760" cy="6838560"/>
          </a:xfrm>
          <a:prstGeom prst="rect">
            <a:avLst/>
          </a:prstGeom>
          <a:ln>
            <a:noFill/>
          </a:ln>
        </p:spPr>
      </p:pic>
      <p:sp>
        <p:nvSpPr>
          <p:cNvPr id="253" name="CustomShape 1"/>
          <p:cNvSpPr/>
          <p:nvPr/>
        </p:nvSpPr>
        <p:spPr>
          <a:xfrm>
            <a:off x="398520" y="6732000"/>
            <a:ext cx="934560" cy="83268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400" spc="-1" strike="noStrike">
                <a:solidFill>
                  <a:srgbClr val="006600"/>
                </a:solidFill>
                <a:uFill>
                  <a:solidFill>
                    <a:srgbClr val="ffffff"/>
                  </a:solidFill>
                </a:uFill>
                <a:latin typeface="Calibri"/>
                <a:ea typeface="DejaVu Sans"/>
              </a:rPr>
              <a:t>1970</a:t>
            </a:r>
            <a:endParaRPr b="0" lang="en-GB" sz="1800" spc="-1" strike="noStrike">
              <a:solidFill>
                <a:srgbClr val="000000"/>
              </a:solidFill>
              <a:uFill>
                <a:solidFill>
                  <a:srgbClr val="ffffff"/>
                </a:solidFill>
              </a:uFill>
              <a:latin typeface="Arial"/>
            </a:endParaRPr>
          </a:p>
        </p:txBody>
      </p:sp>
      <p:sp>
        <p:nvSpPr>
          <p:cNvPr id="254" name="CustomShape 2"/>
          <p:cNvSpPr/>
          <p:nvPr/>
        </p:nvSpPr>
        <p:spPr>
          <a:xfrm>
            <a:off x="8742600" y="6732360"/>
            <a:ext cx="934560" cy="83268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400" spc="-1" strike="noStrike">
                <a:solidFill>
                  <a:srgbClr val="006600"/>
                </a:solidFill>
                <a:uFill>
                  <a:solidFill>
                    <a:srgbClr val="ffffff"/>
                  </a:solidFill>
                </a:uFill>
                <a:latin typeface="Calibri"/>
                <a:ea typeface="DejaVu Sans"/>
              </a:rPr>
              <a:t>1975</a:t>
            </a:r>
            <a:endParaRPr b="0" lang="en-GB" sz="1800" spc="-1" strike="noStrike">
              <a:solidFill>
                <a:srgbClr val="000000"/>
              </a:solidFill>
              <a:uFill>
                <a:solidFill>
                  <a:srgbClr val="ffffff"/>
                </a:solidFill>
              </a:uFill>
              <a:latin typeface="Arial"/>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CustomShape 1"/>
          <p:cNvSpPr/>
          <p:nvPr/>
        </p:nvSpPr>
        <p:spPr>
          <a:xfrm>
            <a:off x="144360" y="684000"/>
            <a:ext cx="9788400" cy="1603440"/>
          </a:xfrm>
          <a:prstGeom prst="rect">
            <a:avLst/>
          </a:prstGeom>
          <a:noFill/>
          <a:ln>
            <a:noFill/>
          </a:ln>
        </p:spPr>
        <p:style>
          <a:lnRef idx="0"/>
          <a:fillRef idx="0"/>
          <a:effectRef idx="0"/>
          <a:fontRef idx="minor"/>
        </p:style>
        <p:txBody>
          <a:bodyPr lIns="90000" rIns="90000" tIns="45000" bIns="45000"/>
          <a:p>
            <a:pPr algn="ctr">
              <a:lnSpc>
                <a:spcPct val="100000"/>
              </a:lnSpc>
            </a:pPr>
            <a:r>
              <a:rPr b="1" lang="en-GB" sz="4000" spc="-1" strike="noStrike">
                <a:solidFill>
                  <a:srgbClr val="006600"/>
                </a:solidFill>
                <a:uFill>
                  <a:solidFill>
                    <a:srgbClr val="ffffff"/>
                  </a:solidFill>
                </a:uFill>
                <a:latin typeface="Calibri"/>
                <a:ea typeface="DejaVu Sans"/>
              </a:rPr>
              <a:t>State of the World’s Plant Genetic Resources (FAO 2010)</a:t>
            </a:r>
            <a:endParaRPr b="0" lang="en-GB" sz="1800" spc="-1" strike="noStrike">
              <a:solidFill>
                <a:srgbClr val="000000"/>
              </a:solidFill>
              <a:uFill>
                <a:solidFill>
                  <a:srgbClr val="ffffff"/>
                </a:solidFill>
              </a:uFill>
              <a:latin typeface="Arial"/>
            </a:endParaRPr>
          </a:p>
          <a:p>
            <a:pPr algn="ctr">
              <a:lnSpc>
                <a:spcPct val="100000"/>
              </a:lnSpc>
            </a:pPr>
            <a:endParaRPr b="0" lang="en-GB" sz="1800" spc="-1" strike="noStrike">
              <a:solidFill>
                <a:srgbClr val="000000"/>
              </a:solidFill>
              <a:uFill>
                <a:solidFill>
                  <a:srgbClr val="ffffff"/>
                </a:solidFill>
              </a:uFill>
              <a:latin typeface="Arial"/>
            </a:endParaRPr>
          </a:p>
        </p:txBody>
      </p:sp>
      <p:sp>
        <p:nvSpPr>
          <p:cNvPr id="256" name="CustomShape 2"/>
          <p:cNvSpPr/>
          <p:nvPr/>
        </p:nvSpPr>
        <p:spPr>
          <a:xfrm>
            <a:off x="864360" y="2291040"/>
            <a:ext cx="8348400" cy="3811680"/>
          </a:xfrm>
          <a:prstGeom prst="rect">
            <a:avLst/>
          </a:prstGeom>
          <a:noFill/>
          <a:ln>
            <a:noFill/>
          </a:ln>
        </p:spPr>
        <p:style>
          <a:lnRef idx="0"/>
          <a:fillRef idx="0"/>
          <a:effectRef idx="0"/>
          <a:fontRef idx="minor"/>
        </p:style>
        <p:txBody>
          <a:bodyPr lIns="90000" rIns="90000" tIns="45000" bIns="45000"/>
          <a:p>
            <a:pPr marL="216000" indent="-212400">
              <a:lnSpc>
                <a:spcPct val="100000"/>
              </a:lnSpc>
              <a:buClr>
                <a:srgbClr val="000000"/>
              </a:buClr>
              <a:buSzPct val="45000"/>
              <a:buFont typeface="Wingdings" charset="2"/>
              <a:buChar char=""/>
            </a:pPr>
            <a:r>
              <a:rPr b="1" lang="en-GB" sz="3200" spc="-1" strike="noStrike">
                <a:solidFill>
                  <a:srgbClr val="006600"/>
                </a:solidFill>
                <a:uFill>
                  <a:solidFill>
                    <a:srgbClr val="ffffff"/>
                  </a:solidFill>
                </a:uFill>
                <a:latin typeface="Calibri"/>
                <a:ea typeface="DejaVu Sans"/>
              </a:rPr>
              <a:t>1750 genebanks hold &gt;7 million samples</a:t>
            </a:r>
            <a:endParaRPr b="0" lang="en-GB" sz="1800" spc="-1" strike="noStrike">
              <a:solidFill>
                <a:srgbClr val="000000"/>
              </a:solidFill>
              <a:uFill>
                <a:solidFill>
                  <a:srgbClr val="ffffff"/>
                </a:solidFill>
              </a:uFill>
              <a:latin typeface="Arial"/>
            </a:endParaRPr>
          </a:p>
          <a:p>
            <a:pPr lvl="2" marL="648000" indent="-212400">
              <a:lnSpc>
                <a:spcPct val="100000"/>
              </a:lnSpc>
              <a:buClr>
                <a:srgbClr val="000000"/>
              </a:buClr>
              <a:buSzPct val="45000"/>
              <a:buFont typeface="Wingdings" charset="2"/>
              <a:buChar char=""/>
            </a:pPr>
            <a:r>
              <a:rPr b="1" i="1" lang="en-GB" sz="2600" spc="-1" strike="noStrike">
                <a:solidFill>
                  <a:srgbClr val="006600"/>
                </a:solidFill>
                <a:uFill>
                  <a:solidFill>
                    <a:srgbClr val="ffffff"/>
                  </a:solidFill>
                </a:uFill>
                <a:latin typeface="Calibri"/>
                <a:ea typeface="DejaVu Sans"/>
              </a:rPr>
              <a:t>11 international collections of the CGIAR</a:t>
            </a:r>
            <a:endParaRPr b="0" lang="en-GB" sz="1800" spc="-1" strike="noStrike">
              <a:solidFill>
                <a:srgbClr val="000000"/>
              </a:solidFill>
              <a:uFill>
                <a:solidFill>
                  <a:srgbClr val="ffffff"/>
                </a:solidFill>
              </a:uFill>
              <a:latin typeface="Arial"/>
            </a:endParaRPr>
          </a:p>
          <a:p>
            <a:pPr>
              <a:lnSpc>
                <a:spcPct val="100000"/>
              </a:lnSpc>
            </a:pPr>
            <a:endParaRPr b="0" lang="en-GB" sz="1800" spc="-1" strike="noStrike">
              <a:solidFill>
                <a:srgbClr val="000000"/>
              </a:solidFill>
              <a:uFill>
                <a:solidFill>
                  <a:srgbClr val="ffffff"/>
                </a:solidFill>
              </a:uFill>
              <a:latin typeface="Arial"/>
            </a:endParaRPr>
          </a:p>
          <a:p>
            <a:pPr marL="216000" indent="-212400">
              <a:lnSpc>
                <a:spcPct val="100000"/>
              </a:lnSpc>
              <a:buClr>
                <a:srgbClr val="000000"/>
              </a:buClr>
              <a:buSzPct val="45000"/>
              <a:buFont typeface="Wingdings" charset="2"/>
              <a:buChar char=""/>
            </a:pPr>
            <a:r>
              <a:rPr b="1" lang="en-GB" sz="3200" spc="-1" strike="noStrike">
                <a:solidFill>
                  <a:srgbClr val="006600"/>
                </a:solidFill>
                <a:uFill>
                  <a:solidFill>
                    <a:srgbClr val="ffffff"/>
                  </a:solidFill>
                </a:uFill>
                <a:latin typeface="Calibri"/>
                <a:ea typeface="DejaVu Sans"/>
              </a:rPr>
              <a:t>International Treaty on PGRFA came into force in June 2004</a:t>
            </a:r>
            <a:endParaRPr b="0" lang="en-GB" sz="1800" spc="-1" strike="noStrike">
              <a:solidFill>
                <a:srgbClr val="000000"/>
              </a:solidFill>
              <a:uFill>
                <a:solidFill>
                  <a:srgbClr val="ffffff"/>
                </a:solidFill>
              </a:uFill>
              <a:latin typeface="Arial"/>
            </a:endParaRPr>
          </a:p>
          <a:p>
            <a:pPr>
              <a:lnSpc>
                <a:spcPct val="100000"/>
              </a:lnSpc>
            </a:pPr>
            <a:endParaRPr b="0" lang="en-GB" sz="1800" spc="-1" strike="noStrike">
              <a:solidFill>
                <a:srgbClr val="000000"/>
              </a:solidFill>
              <a:uFill>
                <a:solidFill>
                  <a:srgbClr val="ffffff"/>
                </a:solidFill>
              </a:uFill>
              <a:latin typeface="Arial"/>
            </a:endParaRPr>
          </a:p>
          <a:p>
            <a:pPr marL="216000" indent="-212400">
              <a:lnSpc>
                <a:spcPct val="100000"/>
              </a:lnSpc>
              <a:buClr>
                <a:srgbClr val="000000"/>
              </a:buClr>
              <a:buSzPct val="45000"/>
              <a:buFont typeface="Wingdings" charset="2"/>
              <a:buChar char=""/>
            </a:pPr>
            <a:r>
              <a:rPr b="1" lang="en-GB" sz="3200" spc="-1" strike="noStrike">
                <a:solidFill>
                  <a:srgbClr val="006600"/>
                </a:solidFill>
                <a:uFill>
                  <a:solidFill>
                    <a:srgbClr val="ffffff"/>
                  </a:solidFill>
                </a:uFill>
                <a:latin typeface="Calibri"/>
                <a:ea typeface="DejaVu Sans"/>
              </a:rPr>
              <a:t>Global Crop Diversity Trust established in 2004</a:t>
            </a:r>
            <a:endParaRPr b="0" lang="en-GB" sz="1800" spc="-1" strike="noStrike">
              <a:solidFill>
                <a:srgbClr val="000000"/>
              </a:solidFill>
              <a:uFill>
                <a:solidFill>
                  <a:srgbClr val="ffffff"/>
                </a:solidFill>
              </a:uFill>
              <a:latin typeface="Arial"/>
            </a:endParaRPr>
          </a:p>
          <a:p>
            <a:pPr>
              <a:lnSpc>
                <a:spcPct val="100000"/>
              </a:lnSpc>
            </a:pPr>
            <a:endParaRPr b="0" lang="en-GB" sz="1800" spc="-1" strike="noStrike">
              <a:solidFill>
                <a:srgbClr val="000000"/>
              </a:solidFill>
              <a:uFill>
                <a:solidFill>
                  <a:srgbClr val="ffffff"/>
                </a:solidFill>
              </a:uFill>
              <a:latin typeface="Arial"/>
            </a:endParaRPr>
          </a:p>
          <a:p>
            <a:pPr marL="216000" indent="-212400">
              <a:lnSpc>
                <a:spcPct val="100000"/>
              </a:lnSpc>
              <a:buClr>
                <a:srgbClr val="000000"/>
              </a:buClr>
              <a:buSzPct val="45000"/>
              <a:buFont typeface="Wingdings" charset="2"/>
              <a:buChar char=""/>
            </a:pPr>
            <a:r>
              <a:rPr b="1" lang="en-GB" sz="3200" spc="-1" strike="noStrike">
                <a:solidFill>
                  <a:srgbClr val="006600"/>
                </a:solidFill>
                <a:uFill>
                  <a:solidFill>
                    <a:srgbClr val="ffffff"/>
                  </a:solidFill>
                </a:uFill>
                <a:latin typeface="Calibri"/>
                <a:ea typeface="DejaVu Sans"/>
              </a:rPr>
              <a:t>Svalbard Global Seed Vault opened in 2008</a:t>
            </a:r>
            <a:endParaRPr b="0" lang="en-GB" sz="1800" spc="-1" strike="noStrike">
              <a:solidFill>
                <a:srgbClr val="000000"/>
              </a:solidFill>
              <a:uFill>
                <a:solidFill>
                  <a:srgbClr val="ffffff"/>
                </a:solidFill>
              </a:uFill>
              <a:latin typeface="Arial"/>
            </a:endParaRPr>
          </a:p>
        </p:txBody>
      </p:sp>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CustomShape 1"/>
          <p:cNvSpPr/>
          <p:nvPr/>
        </p:nvSpPr>
        <p:spPr>
          <a:xfrm>
            <a:off x="504000" y="301320"/>
            <a:ext cx="9066960" cy="1256760"/>
          </a:xfrm>
          <a:prstGeom prst="rect">
            <a:avLst/>
          </a:prstGeom>
          <a:noFill/>
          <a:ln>
            <a:noFill/>
          </a:ln>
        </p:spPr>
        <p:style>
          <a:lnRef idx="0"/>
          <a:fillRef idx="0"/>
          <a:effectRef idx="0"/>
          <a:fontRef idx="minor"/>
        </p:style>
      </p:sp>
      <p:pic>
        <p:nvPicPr>
          <p:cNvPr id="258" name="" descr=""/>
          <p:cNvPicPr/>
          <p:nvPr/>
        </p:nvPicPr>
        <p:blipFill>
          <a:blip r:embed="rId1"/>
          <a:stretch/>
        </p:blipFill>
        <p:spPr>
          <a:xfrm>
            <a:off x="180360" y="171720"/>
            <a:ext cx="9716400" cy="4201200"/>
          </a:xfrm>
          <a:prstGeom prst="rect">
            <a:avLst/>
          </a:prstGeom>
          <a:ln>
            <a:noFill/>
          </a:ln>
        </p:spPr>
      </p:pic>
      <p:sp>
        <p:nvSpPr>
          <p:cNvPr id="259" name="CustomShape 2"/>
          <p:cNvSpPr/>
          <p:nvPr/>
        </p:nvSpPr>
        <p:spPr>
          <a:xfrm>
            <a:off x="180360" y="6945840"/>
            <a:ext cx="9716400" cy="583560"/>
          </a:xfrm>
          <a:prstGeom prst="rect">
            <a:avLst/>
          </a:prstGeom>
          <a:noFill/>
          <a:ln>
            <a:noFill/>
          </a:ln>
        </p:spPr>
        <p:style>
          <a:lnRef idx="0"/>
          <a:fillRef idx="0"/>
          <a:effectRef idx="0"/>
          <a:fontRef idx="minor"/>
        </p:style>
        <p:txBody>
          <a:bodyPr lIns="90000" rIns="90000" tIns="45000" bIns="45000"/>
          <a:p>
            <a:pPr algn="ctr">
              <a:lnSpc>
                <a:spcPct val="100000"/>
              </a:lnSpc>
            </a:pPr>
            <a:r>
              <a:rPr b="1" lang="en-GB" sz="1600" spc="-1" strike="noStrike">
                <a:solidFill>
                  <a:srgbClr val="006600"/>
                </a:solidFill>
                <a:uFill>
                  <a:solidFill>
                    <a:srgbClr val="ffffff"/>
                  </a:solidFill>
                </a:uFill>
                <a:latin typeface="Calibri"/>
                <a:ea typeface="DejaVu Sans"/>
              </a:rPr>
              <a:t>Melinda Smale &amp; Bonwoo Koo, 2003. Biotechnology and Genetic Resources Policies: What is a genebank worth? Briefs 7. IFPRI, IPGRI &amp; SGRP.</a:t>
            </a:r>
            <a:endParaRPr b="0" lang="en-GB" sz="1800" spc="-1" strike="noStrike">
              <a:solidFill>
                <a:srgbClr val="000000"/>
              </a:solidFill>
              <a:uFill>
                <a:solidFill>
                  <a:srgbClr val="ffffff"/>
                </a:solidFill>
              </a:uFill>
              <a:latin typeface="Arial"/>
            </a:endParaRPr>
          </a:p>
        </p:txBody>
      </p:sp>
      <p:sp>
        <p:nvSpPr>
          <p:cNvPr id="260" name="CustomShape 3"/>
          <p:cNvSpPr/>
          <p:nvPr/>
        </p:nvSpPr>
        <p:spPr>
          <a:xfrm>
            <a:off x="3968280" y="4608000"/>
            <a:ext cx="2140920" cy="2259360"/>
          </a:xfrm>
          <a:prstGeom prst="rect">
            <a:avLst/>
          </a:prstGeom>
          <a:noFill/>
          <a:ln>
            <a:noFill/>
          </a:ln>
        </p:spPr>
        <p:style>
          <a:lnRef idx="0"/>
          <a:fillRef idx="0"/>
          <a:effectRef idx="0"/>
          <a:fontRef idx="minor"/>
        </p:style>
        <p:txBody>
          <a:bodyPr lIns="90000" rIns="90000" tIns="45000" bIns="45000"/>
          <a:p>
            <a:pPr marL="216000" indent="-212400">
              <a:lnSpc>
                <a:spcPct val="100000"/>
              </a:lnSpc>
              <a:buClr>
                <a:srgbClr val="000000"/>
              </a:buClr>
              <a:buSzPct val="45000"/>
              <a:buFont typeface="Wingdings" charset="2"/>
              <a:buChar char=""/>
            </a:pPr>
            <a:r>
              <a:rPr b="1" lang="en-GB" sz="2800" spc="-1" strike="noStrike">
                <a:solidFill>
                  <a:srgbClr val="006600"/>
                </a:solidFill>
                <a:uFill>
                  <a:solidFill>
                    <a:srgbClr val="ffffff"/>
                  </a:solidFill>
                </a:uFill>
                <a:latin typeface="Calibri"/>
                <a:ea typeface="DejaVu Sans"/>
              </a:rPr>
              <a:t>Aesthetic</a:t>
            </a:r>
            <a:endParaRPr b="0" lang="en-GB" sz="1800" spc="-1" strike="noStrike">
              <a:solidFill>
                <a:srgbClr val="000000"/>
              </a:solidFill>
              <a:uFill>
                <a:solidFill>
                  <a:srgbClr val="ffffff"/>
                </a:solidFill>
              </a:uFill>
              <a:latin typeface="Arial"/>
            </a:endParaRPr>
          </a:p>
          <a:p>
            <a:pPr marL="216000" indent="-212400">
              <a:lnSpc>
                <a:spcPct val="100000"/>
              </a:lnSpc>
              <a:buClr>
                <a:srgbClr val="000000"/>
              </a:buClr>
              <a:buSzPct val="45000"/>
              <a:buFont typeface="Wingdings" charset="2"/>
              <a:buChar char=""/>
            </a:pPr>
            <a:r>
              <a:rPr b="1" lang="en-GB" sz="2800" spc="-1" strike="noStrike">
                <a:solidFill>
                  <a:srgbClr val="006600"/>
                </a:solidFill>
                <a:uFill>
                  <a:solidFill>
                    <a:srgbClr val="ffffff"/>
                  </a:solidFill>
                </a:uFill>
                <a:latin typeface="Calibri"/>
                <a:ea typeface="DejaVu Sans"/>
              </a:rPr>
              <a:t>Cultural</a:t>
            </a:r>
            <a:endParaRPr b="0" lang="en-GB" sz="1800" spc="-1" strike="noStrike">
              <a:solidFill>
                <a:srgbClr val="000000"/>
              </a:solidFill>
              <a:uFill>
                <a:solidFill>
                  <a:srgbClr val="ffffff"/>
                </a:solidFill>
              </a:uFill>
              <a:latin typeface="Arial"/>
            </a:endParaRPr>
          </a:p>
          <a:p>
            <a:pPr marL="216000" indent="-212400">
              <a:lnSpc>
                <a:spcPct val="100000"/>
              </a:lnSpc>
              <a:buClr>
                <a:srgbClr val="000000"/>
              </a:buClr>
              <a:buSzPct val="45000"/>
              <a:buFont typeface="Wingdings" charset="2"/>
              <a:buChar char=""/>
            </a:pPr>
            <a:r>
              <a:rPr b="1" lang="en-GB" sz="2800" spc="-1" strike="noStrike">
                <a:solidFill>
                  <a:srgbClr val="006600"/>
                </a:solidFill>
                <a:uFill>
                  <a:solidFill>
                    <a:srgbClr val="ffffff"/>
                  </a:solidFill>
                </a:uFill>
                <a:latin typeface="Calibri"/>
                <a:ea typeface="DejaVu Sans"/>
              </a:rPr>
              <a:t>Biological</a:t>
            </a:r>
            <a:endParaRPr b="0" lang="en-GB" sz="1800" spc="-1" strike="noStrike">
              <a:solidFill>
                <a:srgbClr val="000000"/>
              </a:solidFill>
              <a:uFill>
                <a:solidFill>
                  <a:srgbClr val="ffffff"/>
                </a:solidFill>
              </a:uFill>
              <a:latin typeface="Arial"/>
            </a:endParaRPr>
          </a:p>
          <a:p>
            <a:pPr marL="216000" indent="-212400">
              <a:lnSpc>
                <a:spcPct val="100000"/>
              </a:lnSpc>
              <a:buClr>
                <a:srgbClr val="000000"/>
              </a:buClr>
              <a:buSzPct val="45000"/>
              <a:buFont typeface="Wingdings" charset="2"/>
              <a:buChar char=""/>
            </a:pPr>
            <a:r>
              <a:rPr b="1" lang="en-GB" sz="2800" spc="-1" strike="noStrike">
                <a:solidFill>
                  <a:srgbClr val="006600"/>
                </a:solidFill>
                <a:uFill>
                  <a:solidFill>
                    <a:srgbClr val="ffffff"/>
                  </a:solidFill>
                </a:uFill>
                <a:latin typeface="Calibri"/>
                <a:ea typeface="DejaVu Sans"/>
              </a:rPr>
              <a:t>Monetary</a:t>
            </a:r>
            <a:endParaRPr b="0" lang="en-GB" sz="1800" spc="-1" strike="noStrike">
              <a:solidFill>
                <a:srgbClr val="000000"/>
              </a:solidFill>
              <a:uFill>
                <a:solidFill>
                  <a:srgbClr val="ffffff"/>
                </a:solidFill>
              </a:uFill>
              <a:latin typeface="Arial"/>
            </a:endParaRPr>
          </a:p>
          <a:p>
            <a:pPr marL="216000" indent="-212400">
              <a:lnSpc>
                <a:spcPct val="100000"/>
              </a:lnSpc>
              <a:buClr>
                <a:srgbClr val="000000"/>
              </a:buClr>
              <a:buSzPct val="45000"/>
              <a:buFont typeface="Wingdings" charset="2"/>
              <a:buChar char=""/>
            </a:pPr>
            <a:r>
              <a:rPr b="1" lang="en-GB" sz="2800" spc="-1" strike="noStrike">
                <a:solidFill>
                  <a:srgbClr val="006600"/>
                </a:solidFill>
                <a:uFill>
                  <a:solidFill>
                    <a:srgbClr val="ffffff"/>
                  </a:solidFill>
                </a:uFill>
                <a:latin typeface="Calibri"/>
                <a:ea typeface="DejaVu Sans"/>
              </a:rPr>
              <a:t>Agronomic</a:t>
            </a:r>
            <a:endParaRPr b="0" lang="en-GB" sz="1800" spc="-1" strike="noStrike">
              <a:solidFill>
                <a:srgbClr val="000000"/>
              </a:solidFill>
              <a:uFill>
                <a:solidFill>
                  <a:srgbClr val="ffffff"/>
                </a:solidFill>
              </a:uFill>
              <a:latin typeface="Arial"/>
            </a:endParaRPr>
          </a:p>
        </p:txBody>
      </p:sp>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1" name="" descr=""/>
          <p:cNvPicPr/>
          <p:nvPr/>
        </p:nvPicPr>
        <p:blipFill>
          <a:blip r:embed="rId1"/>
          <a:stretch/>
        </p:blipFill>
        <p:spPr>
          <a:xfrm>
            <a:off x="180360" y="154440"/>
            <a:ext cx="9716400" cy="6537600"/>
          </a:xfrm>
          <a:prstGeom prst="rect">
            <a:avLst/>
          </a:prstGeom>
          <a:ln>
            <a:noFill/>
          </a:ln>
        </p:spPr>
      </p:pic>
      <p:sp>
        <p:nvSpPr>
          <p:cNvPr id="262" name="CustomShape 1"/>
          <p:cNvSpPr/>
          <p:nvPr/>
        </p:nvSpPr>
        <p:spPr>
          <a:xfrm>
            <a:off x="8784720" y="7128000"/>
            <a:ext cx="1292400" cy="365760"/>
          </a:xfrm>
          <a:prstGeom prst="rect">
            <a:avLst/>
          </a:prstGeom>
          <a:noFill/>
          <a:ln>
            <a:noFill/>
          </a:ln>
        </p:spPr>
        <p:style>
          <a:lnRef idx="0"/>
          <a:fillRef idx="0"/>
          <a:effectRef idx="0"/>
          <a:fontRef idx="minor"/>
        </p:style>
        <p:txBody>
          <a:bodyPr lIns="90000" rIns="90000" tIns="45000" bIns="45000"/>
          <a:p>
            <a:r>
              <a:rPr b="1" lang="en-GB" sz="1800" spc="-1" strike="noStrike">
                <a:solidFill>
                  <a:srgbClr val="006600"/>
                </a:solidFill>
                <a:uFill>
                  <a:solidFill>
                    <a:srgbClr val="ffffff"/>
                  </a:solidFill>
                </a:uFill>
                <a:latin typeface="Calibri"/>
                <a:ea typeface="DejaVu Sans"/>
              </a:rPr>
              <a:t>Source: CIP</a:t>
            </a:r>
            <a:endParaRPr b="0" lang="en-GB" sz="1800" spc="-1" strike="noStrike">
              <a:solidFill>
                <a:srgbClr val="000000"/>
              </a:solidFill>
              <a:uFill>
                <a:solidFill>
                  <a:srgbClr val="ffffff"/>
                </a:solidFill>
              </a:uFill>
              <a:latin typeface="Arial"/>
            </a:endParaRPr>
          </a:p>
        </p:txBody>
      </p:sp>
      <p:sp>
        <p:nvSpPr>
          <p:cNvPr id="263" name="CustomShape 2"/>
          <p:cNvSpPr/>
          <p:nvPr/>
        </p:nvSpPr>
        <p:spPr>
          <a:xfrm>
            <a:off x="216000" y="6673320"/>
            <a:ext cx="9716400" cy="70884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600" spc="-1" strike="noStrike">
                <a:solidFill>
                  <a:srgbClr val="006600"/>
                </a:solidFill>
                <a:uFill>
                  <a:solidFill>
                    <a:srgbClr val="ffffff"/>
                  </a:solidFill>
                </a:uFill>
                <a:latin typeface="Calibri"/>
                <a:ea typeface="DejaVu Sans"/>
              </a:rPr>
              <a:t>Field multiplication of the potato collection at CIP, </a:t>
            </a:r>
            <a:endParaRPr b="0" lang="en-GB" sz="1800" spc="-1" strike="noStrike">
              <a:solidFill>
                <a:srgbClr val="000000"/>
              </a:solidFill>
              <a:uFill>
                <a:solidFill>
                  <a:srgbClr val="ffffff"/>
                </a:solidFill>
              </a:uFill>
              <a:latin typeface="Arial"/>
            </a:endParaRPr>
          </a:p>
          <a:p>
            <a:pPr algn="ctr">
              <a:lnSpc>
                <a:spcPct val="100000"/>
              </a:lnSpc>
            </a:pPr>
            <a:r>
              <a:rPr b="1" lang="en-GB" sz="2600" spc="-1" strike="noStrike">
                <a:solidFill>
                  <a:srgbClr val="006600"/>
                </a:solidFill>
                <a:uFill>
                  <a:solidFill>
                    <a:srgbClr val="ffffff"/>
                  </a:solidFill>
                </a:uFill>
                <a:latin typeface="Calibri"/>
                <a:ea typeface="DejaVu Sans"/>
              </a:rPr>
              <a:t>in Huancayo, central Peru, 3100 m</a:t>
            </a:r>
            <a:endParaRPr b="0" lang="en-GB" sz="1800" spc="-1" strike="noStrike">
              <a:solidFill>
                <a:srgbClr val="000000"/>
              </a:solidFill>
              <a:uFill>
                <a:solidFill>
                  <a:srgbClr val="ffffff"/>
                </a:solidFill>
              </a:uFill>
              <a:latin typeface="Arial"/>
            </a:endParaRPr>
          </a:p>
        </p:txBody>
      </p:sp>
    </p:spTree>
  </p:cSld>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4" name="" descr=""/>
          <p:cNvPicPr/>
          <p:nvPr/>
        </p:nvPicPr>
        <p:blipFill>
          <a:blip r:embed="rId1"/>
          <a:stretch/>
        </p:blipFill>
        <p:spPr>
          <a:xfrm>
            <a:off x="180360" y="316440"/>
            <a:ext cx="9716400" cy="6483600"/>
          </a:xfrm>
          <a:prstGeom prst="rect">
            <a:avLst/>
          </a:prstGeom>
          <a:ln>
            <a:noFill/>
          </a:ln>
        </p:spPr>
      </p:pic>
      <p:sp>
        <p:nvSpPr>
          <p:cNvPr id="265" name="CustomShape 1"/>
          <p:cNvSpPr/>
          <p:nvPr/>
        </p:nvSpPr>
        <p:spPr>
          <a:xfrm>
            <a:off x="8784720" y="7128000"/>
            <a:ext cx="1292400" cy="365760"/>
          </a:xfrm>
          <a:prstGeom prst="rect">
            <a:avLst/>
          </a:prstGeom>
          <a:noFill/>
          <a:ln>
            <a:noFill/>
          </a:ln>
        </p:spPr>
        <p:style>
          <a:lnRef idx="0"/>
          <a:fillRef idx="0"/>
          <a:effectRef idx="0"/>
          <a:fontRef idx="minor"/>
        </p:style>
        <p:txBody>
          <a:bodyPr lIns="90000" rIns="90000" tIns="45000" bIns="45000"/>
          <a:p>
            <a:r>
              <a:rPr b="1" lang="en-GB" sz="1800" spc="-1" strike="noStrike">
                <a:solidFill>
                  <a:srgbClr val="006600"/>
                </a:solidFill>
                <a:uFill>
                  <a:solidFill>
                    <a:srgbClr val="ffffff"/>
                  </a:solidFill>
                </a:uFill>
                <a:latin typeface="Calibri"/>
                <a:ea typeface="DejaVu Sans"/>
              </a:rPr>
              <a:t>Source: CIP</a:t>
            </a:r>
            <a:endParaRPr b="0" lang="en-GB" sz="1800" spc="-1" strike="noStrike">
              <a:solidFill>
                <a:srgbClr val="000000"/>
              </a:solidFill>
              <a:uFill>
                <a:solidFill>
                  <a:srgbClr val="ffffff"/>
                </a:solidFill>
              </a:uFill>
              <a:latin typeface="Arial"/>
            </a:endParaRPr>
          </a:p>
        </p:txBody>
      </p:sp>
      <p:sp>
        <p:nvSpPr>
          <p:cNvPr id="266" name="CustomShape 2"/>
          <p:cNvSpPr/>
          <p:nvPr/>
        </p:nvSpPr>
        <p:spPr>
          <a:xfrm>
            <a:off x="2052360" y="6840000"/>
            <a:ext cx="5972400" cy="42660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600" spc="-1" strike="noStrike">
                <a:solidFill>
                  <a:srgbClr val="006600"/>
                </a:solidFill>
                <a:uFill>
                  <a:solidFill>
                    <a:srgbClr val="ffffff"/>
                  </a:solidFill>
                </a:uFill>
                <a:latin typeface="Calibri"/>
                <a:ea typeface="DejaVu Sans"/>
              </a:rPr>
              <a:t>The CIP </a:t>
            </a:r>
            <a:r>
              <a:rPr b="1" i="1" lang="en-GB" sz="2600" spc="-1" strike="noStrike">
                <a:solidFill>
                  <a:srgbClr val="006600"/>
                </a:solidFill>
                <a:uFill>
                  <a:solidFill>
                    <a:srgbClr val="ffffff"/>
                  </a:solidFill>
                </a:uFill>
                <a:latin typeface="Calibri"/>
                <a:ea typeface="DejaVu Sans"/>
              </a:rPr>
              <a:t>in vitro</a:t>
            </a:r>
            <a:r>
              <a:rPr b="1" lang="en-GB" sz="2600" spc="-1" strike="noStrike">
                <a:solidFill>
                  <a:srgbClr val="006600"/>
                </a:solidFill>
                <a:uFill>
                  <a:solidFill>
                    <a:srgbClr val="ffffff"/>
                  </a:solidFill>
                </a:uFill>
                <a:latin typeface="Calibri"/>
                <a:ea typeface="DejaVu Sans"/>
              </a:rPr>
              <a:t> potato collection</a:t>
            </a:r>
            <a:endParaRPr b="0" lang="en-GB" sz="1800" spc="-1" strike="noStrike">
              <a:solidFill>
                <a:srgbClr val="000000"/>
              </a:solidFill>
              <a:uFill>
                <a:solidFill>
                  <a:srgbClr val="ffffff"/>
                </a:solidFill>
              </a:uFill>
              <a:latin typeface="Arial"/>
            </a:endParaRPr>
          </a:p>
        </p:txBody>
      </p:sp>
    </p:spTree>
  </p:cSld>
  <p:timing>
    <p:tnLst>
      <p:par>
        <p:cTn id="25" dur="indefinite" restart="never" nodeType="tmRoot">
          <p:childTnLst>
            <p:seq>
              <p:cTn id="26"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7" name="" descr=""/>
          <p:cNvPicPr/>
          <p:nvPr/>
        </p:nvPicPr>
        <p:blipFill>
          <a:blip r:embed="rId1"/>
          <a:stretch/>
        </p:blipFill>
        <p:spPr>
          <a:xfrm>
            <a:off x="5112000" y="83160"/>
            <a:ext cx="4314600" cy="2863800"/>
          </a:xfrm>
          <a:prstGeom prst="rect">
            <a:avLst/>
          </a:prstGeom>
          <a:ln>
            <a:noFill/>
          </a:ln>
        </p:spPr>
      </p:pic>
      <p:pic>
        <p:nvPicPr>
          <p:cNvPr id="268" name="" descr=""/>
          <p:cNvPicPr/>
          <p:nvPr/>
        </p:nvPicPr>
        <p:blipFill>
          <a:blip r:embed="rId2"/>
          <a:stretch/>
        </p:blipFill>
        <p:spPr>
          <a:xfrm>
            <a:off x="504000" y="83160"/>
            <a:ext cx="2874600" cy="4609800"/>
          </a:xfrm>
          <a:prstGeom prst="rect">
            <a:avLst/>
          </a:prstGeom>
          <a:ln>
            <a:noFill/>
          </a:ln>
        </p:spPr>
      </p:pic>
      <p:pic>
        <p:nvPicPr>
          <p:cNvPr id="269" name="" descr=""/>
          <p:cNvPicPr/>
          <p:nvPr/>
        </p:nvPicPr>
        <p:blipFill>
          <a:blip r:embed="rId3"/>
          <a:stretch/>
        </p:blipFill>
        <p:spPr>
          <a:xfrm>
            <a:off x="504000" y="4929840"/>
            <a:ext cx="3299400" cy="2192760"/>
          </a:xfrm>
          <a:prstGeom prst="rect">
            <a:avLst/>
          </a:prstGeom>
          <a:ln>
            <a:noFill/>
          </a:ln>
        </p:spPr>
      </p:pic>
      <p:pic>
        <p:nvPicPr>
          <p:cNvPr id="270" name="" descr=""/>
          <p:cNvPicPr/>
          <p:nvPr/>
        </p:nvPicPr>
        <p:blipFill>
          <a:blip r:embed="rId4"/>
          <a:stretch/>
        </p:blipFill>
        <p:spPr>
          <a:xfrm>
            <a:off x="5112000" y="3888000"/>
            <a:ext cx="4314600" cy="3234600"/>
          </a:xfrm>
          <a:prstGeom prst="rect">
            <a:avLst/>
          </a:prstGeom>
          <a:ln>
            <a:noFill/>
          </a:ln>
        </p:spPr>
      </p:pic>
      <p:sp>
        <p:nvSpPr>
          <p:cNvPr id="271" name="CustomShape 1"/>
          <p:cNvSpPr/>
          <p:nvPr/>
        </p:nvSpPr>
        <p:spPr>
          <a:xfrm>
            <a:off x="5112000" y="3132000"/>
            <a:ext cx="4314600" cy="4813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3200" spc="-1" strike="noStrike">
                <a:solidFill>
                  <a:srgbClr val="006600"/>
                </a:solidFill>
                <a:uFill>
                  <a:solidFill>
                    <a:srgbClr val="ffffff"/>
                  </a:solidFill>
                </a:uFill>
                <a:latin typeface="Calibri"/>
                <a:ea typeface="DejaVu Sans"/>
              </a:rPr>
              <a:t>CIP – </a:t>
            </a:r>
            <a:r>
              <a:rPr b="1" i="1" lang="en-GB" sz="3200" spc="-1" strike="noStrike">
                <a:solidFill>
                  <a:srgbClr val="006600"/>
                </a:solidFill>
                <a:uFill>
                  <a:solidFill>
                    <a:srgbClr val="ffffff"/>
                  </a:solidFill>
                </a:uFill>
                <a:latin typeface="Calibri"/>
                <a:ea typeface="DejaVu Sans"/>
              </a:rPr>
              <a:t>Parque de Papa</a:t>
            </a:r>
            <a:endParaRPr b="0" lang="en-GB" sz="1800" spc="-1" strike="noStrike">
              <a:solidFill>
                <a:srgbClr val="000000"/>
              </a:solidFill>
              <a:uFill>
                <a:solidFill>
                  <a:srgbClr val="ffffff"/>
                </a:solidFill>
              </a:uFill>
              <a:latin typeface="Arial"/>
            </a:endParaRPr>
          </a:p>
        </p:txBody>
      </p:sp>
      <p:sp>
        <p:nvSpPr>
          <p:cNvPr id="272" name="CustomShape 2"/>
          <p:cNvSpPr/>
          <p:nvPr/>
        </p:nvSpPr>
        <p:spPr>
          <a:xfrm>
            <a:off x="8784720" y="7201800"/>
            <a:ext cx="1292400" cy="365760"/>
          </a:xfrm>
          <a:prstGeom prst="rect">
            <a:avLst/>
          </a:prstGeom>
          <a:noFill/>
          <a:ln>
            <a:noFill/>
          </a:ln>
        </p:spPr>
        <p:style>
          <a:lnRef idx="0"/>
          <a:fillRef idx="0"/>
          <a:effectRef idx="0"/>
          <a:fontRef idx="minor"/>
        </p:style>
        <p:txBody>
          <a:bodyPr lIns="90000" rIns="90000" tIns="45000" bIns="45000"/>
          <a:p>
            <a:r>
              <a:rPr b="1" lang="en-GB" sz="1800" spc="-1" strike="noStrike">
                <a:solidFill>
                  <a:srgbClr val="006600"/>
                </a:solidFill>
                <a:uFill>
                  <a:solidFill>
                    <a:srgbClr val="ffffff"/>
                  </a:solidFill>
                </a:uFill>
                <a:latin typeface="Calibri"/>
                <a:ea typeface="DejaVu Sans"/>
              </a:rPr>
              <a:t>Source: CIP</a:t>
            </a:r>
            <a:endParaRPr b="0" lang="en-GB" sz="1800" spc="-1" strike="noStrike">
              <a:solidFill>
                <a:srgbClr val="000000"/>
              </a:solidFill>
              <a:uFill>
                <a:solidFill>
                  <a:srgbClr val="ffffff"/>
                </a:solidFill>
              </a:uFill>
              <a:latin typeface="Arial"/>
            </a:endParaRPr>
          </a:p>
        </p:txBody>
      </p:sp>
    </p:spTree>
  </p:cSld>
  <p:timing>
    <p:tnLst>
      <p:par>
        <p:cTn id="27" dur="indefinite" restart="never" nodeType="tmRoot">
          <p:childTnLst>
            <p:seq>
              <p:cTn id="28"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CustomShape 1"/>
          <p:cNvSpPr/>
          <p:nvPr/>
        </p:nvSpPr>
        <p:spPr>
          <a:xfrm>
            <a:off x="250560" y="138960"/>
            <a:ext cx="7193880" cy="7193880"/>
          </a:xfrm>
          <a:prstGeom prst="ellipse">
            <a:avLst/>
          </a:prstGeom>
          <a:solidFill>
            <a:srgbClr val="ff9900"/>
          </a:solidFill>
          <a:ln>
            <a:solidFill>
              <a:srgbClr val="3465a4"/>
            </a:solidFill>
          </a:ln>
        </p:spPr>
        <p:style>
          <a:lnRef idx="0"/>
          <a:fillRef idx="0"/>
          <a:effectRef idx="0"/>
          <a:fontRef idx="minor"/>
        </p:style>
      </p:sp>
      <p:sp>
        <p:nvSpPr>
          <p:cNvPr id="274" name="CustomShape 2"/>
          <p:cNvSpPr/>
          <p:nvPr/>
        </p:nvSpPr>
        <p:spPr>
          <a:xfrm>
            <a:off x="1150560" y="1038960"/>
            <a:ext cx="5393880" cy="5393880"/>
          </a:xfrm>
          <a:prstGeom prst="ellipse">
            <a:avLst/>
          </a:prstGeom>
          <a:solidFill>
            <a:srgbClr val="0000ff"/>
          </a:solidFill>
          <a:ln>
            <a:solidFill>
              <a:srgbClr val="3465a4"/>
            </a:solidFill>
          </a:ln>
        </p:spPr>
        <p:style>
          <a:lnRef idx="0"/>
          <a:fillRef idx="0"/>
          <a:effectRef idx="0"/>
          <a:fontRef idx="minor"/>
        </p:style>
      </p:sp>
      <p:sp>
        <p:nvSpPr>
          <p:cNvPr id="275" name="CustomShape 3"/>
          <p:cNvSpPr/>
          <p:nvPr/>
        </p:nvSpPr>
        <p:spPr>
          <a:xfrm>
            <a:off x="2050560" y="1938960"/>
            <a:ext cx="3593880" cy="3593880"/>
          </a:xfrm>
          <a:prstGeom prst="ellipse">
            <a:avLst/>
          </a:prstGeom>
          <a:solidFill>
            <a:srgbClr val="009900"/>
          </a:solidFill>
          <a:ln>
            <a:solidFill>
              <a:srgbClr val="3465a4"/>
            </a:solidFill>
          </a:ln>
        </p:spPr>
        <p:style>
          <a:lnRef idx="0"/>
          <a:fillRef idx="0"/>
          <a:effectRef idx="0"/>
          <a:fontRef idx="minor"/>
        </p:style>
      </p:sp>
      <p:sp>
        <p:nvSpPr>
          <p:cNvPr id="276" name="CustomShape 4"/>
          <p:cNvSpPr/>
          <p:nvPr/>
        </p:nvSpPr>
        <p:spPr>
          <a:xfrm>
            <a:off x="2304000" y="3672000"/>
            <a:ext cx="3089880" cy="36756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600" spc="-1" strike="noStrike">
                <a:solidFill>
                  <a:srgbClr val="ffffff"/>
                </a:solidFill>
                <a:uFill>
                  <a:solidFill>
                    <a:srgbClr val="ffffff"/>
                  </a:solidFill>
                </a:uFill>
                <a:latin typeface="Calibri"/>
                <a:ea typeface="DejaVu Sans"/>
              </a:rPr>
              <a:t>BIOLOGICAL</a:t>
            </a:r>
            <a:r>
              <a:rPr b="0" lang="en-GB" sz="2600" spc="-1" strike="noStrike">
                <a:solidFill>
                  <a:srgbClr val="ffffff"/>
                </a:solidFill>
                <a:uFill>
                  <a:solidFill>
                    <a:srgbClr val="ffffff"/>
                  </a:solidFill>
                </a:uFill>
                <a:latin typeface="Calibri"/>
                <a:ea typeface="DejaVu Sans"/>
              </a:rPr>
              <a:t> </a:t>
            </a:r>
            <a:r>
              <a:rPr b="1" lang="en-GB" sz="2600" spc="-1" strike="noStrike">
                <a:solidFill>
                  <a:srgbClr val="ffffff"/>
                </a:solidFill>
                <a:uFill>
                  <a:solidFill>
                    <a:srgbClr val="ffffff"/>
                  </a:solidFill>
                </a:uFill>
                <a:latin typeface="Calibri"/>
                <a:ea typeface="DejaVu Sans"/>
              </a:rPr>
              <a:t>SPECIES</a:t>
            </a:r>
            <a:endParaRPr b="0" lang="en-GB" sz="1800" spc="-1" strike="noStrike">
              <a:solidFill>
                <a:srgbClr val="000000"/>
              </a:solidFill>
              <a:uFill>
                <a:solidFill>
                  <a:srgbClr val="ffffff"/>
                </a:solidFill>
              </a:uFill>
              <a:latin typeface="Arial"/>
            </a:endParaRPr>
          </a:p>
        </p:txBody>
      </p:sp>
      <p:sp>
        <p:nvSpPr>
          <p:cNvPr id="277" name="CustomShape 5"/>
          <p:cNvSpPr/>
          <p:nvPr/>
        </p:nvSpPr>
        <p:spPr>
          <a:xfrm>
            <a:off x="2664000" y="2201760"/>
            <a:ext cx="2369880" cy="12175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400" spc="-1" strike="noStrike">
                <a:solidFill>
                  <a:srgbClr val="ffffff"/>
                </a:solidFill>
                <a:uFill>
                  <a:solidFill>
                    <a:srgbClr val="ffffff"/>
                  </a:solidFill>
                </a:uFill>
                <a:latin typeface="Calibri"/>
                <a:ea typeface="DejaVu Sans"/>
              </a:rPr>
              <a:t>GP-1</a:t>
            </a:r>
            <a:endParaRPr b="0" lang="en-GB" sz="1800" spc="-1" strike="noStrike">
              <a:solidFill>
                <a:srgbClr val="000000"/>
              </a:solidFill>
              <a:uFill>
                <a:solidFill>
                  <a:srgbClr val="ffffff"/>
                </a:solidFill>
              </a:uFill>
              <a:latin typeface="Arial"/>
            </a:endParaRPr>
          </a:p>
          <a:p>
            <a:pPr algn="ctr">
              <a:lnSpc>
                <a:spcPct val="100000"/>
              </a:lnSpc>
            </a:pPr>
            <a:r>
              <a:rPr b="1" lang="en-GB" sz="2400" spc="-1" strike="noStrike">
                <a:solidFill>
                  <a:srgbClr val="ffffff"/>
                </a:solidFill>
                <a:uFill>
                  <a:solidFill>
                    <a:srgbClr val="ffffff"/>
                  </a:solidFill>
                </a:uFill>
                <a:latin typeface="Calibri"/>
                <a:ea typeface="DejaVu Sans"/>
              </a:rPr>
              <a:t>Subspecies A</a:t>
            </a:r>
            <a:endParaRPr b="0" lang="en-GB" sz="1800" spc="-1" strike="noStrike">
              <a:solidFill>
                <a:srgbClr val="000000"/>
              </a:solidFill>
              <a:uFill>
                <a:solidFill>
                  <a:srgbClr val="ffffff"/>
                </a:solidFill>
              </a:uFill>
              <a:latin typeface="Arial"/>
            </a:endParaRPr>
          </a:p>
          <a:p>
            <a:pPr algn="ctr">
              <a:lnSpc>
                <a:spcPct val="100000"/>
              </a:lnSpc>
            </a:pPr>
            <a:r>
              <a:rPr b="1" lang="en-GB" sz="2400" spc="-1" strike="noStrike">
                <a:solidFill>
                  <a:srgbClr val="ffffff"/>
                </a:solidFill>
                <a:uFill>
                  <a:solidFill>
                    <a:srgbClr val="ffffff"/>
                  </a:solidFill>
                </a:uFill>
                <a:latin typeface="Calibri"/>
                <a:ea typeface="DejaVu Sans"/>
              </a:rPr>
              <a:t>cultivated races</a:t>
            </a:r>
            <a:endParaRPr b="0" lang="en-GB" sz="1800" spc="-1" strike="noStrike">
              <a:solidFill>
                <a:srgbClr val="000000"/>
              </a:solidFill>
              <a:uFill>
                <a:solidFill>
                  <a:srgbClr val="ffffff"/>
                </a:solidFill>
              </a:uFill>
              <a:latin typeface="Arial"/>
            </a:endParaRPr>
          </a:p>
        </p:txBody>
      </p:sp>
      <p:sp>
        <p:nvSpPr>
          <p:cNvPr id="278" name="CustomShape 6"/>
          <p:cNvSpPr/>
          <p:nvPr/>
        </p:nvSpPr>
        <p:spPr>
          <a:xfrm>
            <a:off x="2328840" y="4290480"/>
            <a:ext cx="3042360" cy="12175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400" spc="-1" strike="noStrike">
                <a:solidFill>
                  <a:srgbClr val="ffffff"/>
                </a:solidFill>
                <a:uFill>
                  <a:solidFill>
                    <a:srgbClr val="ffffff"/>
                  </a:solidFill>
                </a:uFill>
                <a:latin typeface="Calibri"/>
                <a:ea typeface="DejaVu Sans"/>
              </a:rPr>
              <a:t>Subspecies B</a:t>
            </a:r>
            <a:endParaRPr b="0" lang="en-GB" sz="1800" spc="-1" strike="noStrike">
              <a:solidFill>
                <a:srgbClr val="000000"/>
              </a:solidFill>
              <a:uFill>
                <a:solidFill>
                  <a:srgbClr val="ffffff"/>
                </a:solidFill>
              </a:uFill>
              <a:latin typeface="Arial"/>
            </a:endParaRPr>
          </a:p>
          <a:p>
            <a:pPr algn="ctr">
              <a:lnSpc>
                <a:spcPct val="100000"/>
              </a:lnSpc>
            </a:pPr>
            <a:r>
              <a:rPr b="1" lang="en-GB" sz="2400" spc="-1" strike="noStrike">
                <a:solidFill>
                  <a:srgbClr val="ffffff"/>
                </a:solidFill>
                <a:uFill>
                  <a:solidFill>
                    <a:srgbClr val="ffffff"/>
                  </a:solidFill>
                </a:uFill>
                <a:latin typeface="Calibri"/>
                <a:ea typeface="DejaVu Sans"/>
              </a:rPr>
              <a:t>spontaneous races</a:t>
            </a:r>
            <a:endParaRPr b="0" lang="en-GB" sz="1800" spc="-1" strike="noStrike">
              <a:solidFill>
                <a:srgbClr val="000000"/>
              </a:solidFill>
              <a:uFill>
                <a:solidFill>
                  <a:srgbClr val="ffffff"/>
                </a:solidFill>
              </a:uFill>
              <a:latin typeface="Arial"/>
            </a:endParaRPr>
          </a:p>
          <a:p>
            <a:pPr algn="ctr">
              <a:lnSpc>
                <a:spcPct val="100000"/>
              </a:lnSpc>
            </a:pPr>
            <a:r>
              <a:rPr b="1" lang="en-GB" sz="2400" spc="-1" strike="noStrike">
                <a:solidFill>
                  <a:srgbClr val="ffffff"/>
                </a:solidFill>
                <a:uFill>
                  <a:solidFill>
                    <a:srgbClr val="ffffff"/>
                  </a:solidFill>
                </a:uFill>
                <a:latin typeface="Calibri"/>
                <a:ea typeface="DejaVu Sans"/>
              </a:rPr>
              <a:t>GP-1</a:t>
            </a:r>
            <a:endParaRPr b="0" lang="en-GB" sz="1800" spc="-1" strike="noStrike">
              <a:solidFill>
                <a:srgbClr val="000000"/>
              </a:solidFill>
              <a:uFill>
                <a:solidFill>
                  <a:srgbClr val="ffffff"/>
                </a:solidFill>
              </a:uFill>
              <a:latin typeface="Arial"/>
            </a:endParaRPr>
          </a:p>
        </p:txBody>
      </p:sp>
      <p:sp>
        <p:nvSpPr>
          <p:cNvPr id="279" name="CustomShape 7"/>
          <p:cNvSpPr/>
          <p:nvPr/>
        </p:nvSpPr>
        <p:spPr>
          <a:xfrm>
            <a:off x="2262960" y="1277280"/>
            <a:ext cx="3233880" cy="8521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000" spc="-1" strike="noStrike">
                <a:solidFill>
                  <a:srgbClr val="ffffff"/>
                </a:solidFill>
                <a:uFill>
                  <a:solidFill>
                    <a:srgbClr val="ffffff"/>
                  </a:solidFill>
                </a:uFill>
                <a:latin typeface="Calibri"/>
                <a:ea typeface="DejaVu Sans"/>
              </a:rPr>
              <a:t>All species that cross with GP-1, with some F</a:t>
            </a:r>
            <a:r>
              <a:rPr b="1" lang="en-GB" sz="2000" spc="-1" strike="noStrike" baseline="-33000">
                <a:solidFill>
                  <a:srgbClr val="ffffff"/>
                </a:solidFill>
                <a:uFill>
                  <a:solidFill>
                    <a:srgbClr val="ffffff"/>
                  </a:solidFill>
                </a:uFill>
                <a:latin typeface="Calibri"/>
                <a:ea typeface="DejaVu Sans"/>
              </a:rPr>
              <a:t>1</a:t>
            </a:r>
            <a:r>
              <a:rPr b="1" lang="en-GB" sz="2000" spc="-1" strike="noStrike">
                <a:solidFill>
                  <a:srgbClr val="ffffff"/>
                </a:solidFill>
                <a:uFill>
                  <a:solidFill>
                    <a:srgbClr val="ffffff"/>
                  </a:solidFill>
                </a:uFill>
                <a:latin typeface="Calibri"/>
                <a:ea typeface="DejaVu Sans"/>
              </a:rPr>
              <a:t> fertility</a:t>
            </a:r>
            <a:endParaRPr b="0" lang="en-GB" sz="1800" spc="-1" strike="noStrike">
              <a:solidFill>
                <a:srgbClr val="000000"/>
              </a:solidFill>
              <a:uFill>
                <a:solidFill>
                  <a:srgbClr val="ffffff"/>
                </a:solidFill>
              </a:uFill>
              <a:latin typeface="Arial"/>
            </a:endParaRPr>
          </a:p>
        </p:txBody>
      </p:sp>
      <p:sp>
        <p:nvSpPr>
          <p:cNvPr id="280" name="CustomShape 8"/>
          <p:cNvSpPr/>
          <p:nvPr/>
        </p:nvSpPr>
        <p:spPr>
          <a:xfrm>
            <a:off x="2235600" y="5636160"/>
            <a:ext cx="3233880" cy="8521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000" spc="-1" strike="noStrike">
                <a:solidFill>
                  <a:srgbClr val="ffffff"/>
                </a:solidFill>
                <a:uFill>
                  <a:solidFill>
                    <a:srgbClr val="ffffff"/>
                  </a:solidFill>
                </a:uFill>
                <a:latin typeface="Calibri"/>
                <a:ea typeface="DejaVu Sans"/>
              </a:rPr>
              <a:t>Gene transfer possible but may be difficult</a:t>
            </a:r>
            <a:endParaRPr b="0" lang="en-GB" sz="1800" spc="-1" strike="noStrike">
              <a:solidFill>
                <a:srgbClr val="000000"/>
              </a:solidFill>
              <a:uFill>
                <a:solidFill>
                  <a:srgbClr val="ffffff"/>
                </a:solidFill>
              </a:uFill>
              <a:latin typeface="Arial"/>
            </a:endParaRPr>
          </a:p>
        </p:txBody>
      </p:sp>
      <p:sp>
        <p:nvSpPr>
          <p:cNvPr id="281" name="CustomShape 9"/>
          <p:cNvSpPr/>
          <p:nvPr/>
        </p:nvSpPr>
        <p:spPr>
          <a:xfrm>
            <a:off x="5688000" y="3663360"/>
            <a:ext cx="857880" cy="42588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600" spc="-1" strike="noStrike">
                <a:solidFill>
                  <a:srgbClr val="ffffff"/>
                </a:solidFill>
                <a:uFill>
                  <a:solidFill>
                    <a:srgbClr val="ffffff"/>
                  </a:solidFill>
                </a:uFill>
                <a:latin typeface="Calibri"/>
                <a:ea typeface="DejaVu Sans"/>
              </a:rPr>
              <a:t>GP-2</a:t>
            </a:r>
            <a:endParaRPr b="0" lang="en-GB" sz="1800" spc="-1" strike="noStrike">
              <a:solidFill>
                <a:srgbClr val="000000"/>
              </a:solidFill>
              <a:uFill>
                <a:solidFill>
                  <a:srgbClr val="ffffff"/>
                </a:solidFill>
              </a:uFill>
              <a:latin typeface="Arial"/>
            </a:endParaRPr>
          </a:p>
        </p:txBody>
      </p:sp>
      <p:sp>
        <p:nvSpPr>
          <p:cNvPr id="282" name="CustomShape 10"/>
          <p:cNvSpPr/>
          <p:nvPr/>
        </p:nvSpPr>
        <p:spPr>
          <a:xfrm>
            <a:off x="1152000" y="3663360"/>
            <a:ext cx="857880" cy="42588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600" spc="-1" strike="noStrike">
                <a:solidFill>
                  <a:srgbClr val="ffffff"/>
                </a:solidFill>
                <a:uFill>
                  <a:solidFill>
                    <a:srgbClr val="ffffff"/>
                  </a:solidFill>
                </a:uFill>
                <a:latin typeface="Calibri"/>
                <a:ea typeface="DejaVu Sans"/>
              </a:rPr>
              <a:t>GP-2</a:t>
            </a:r>
            <a:endParaRPr b="0" lang="en-GB" sz="1800" spc="-1" strike="noStrike">
              <a:solidFill>
                <a:srgbClr val="000000"/>
              </a:solidFill>
              <a:uFill>
                <a:solidFill>
                  <a:srgbClr val="ffffff"/>
                </a:solidFill>
              </a:uFill>
              <a:latin typeface="Arial"/>
            </a:endParaRPr>
          </a:p>
        </p:txBody>
      </p:sp>
      <p:sp>
        <p:nvSpPr>
          <p:cNvPr id="283" name="CustomShape 11"/>
          <p:cNvSpPr/>
          <p:nvPr/>
        </p:nvSpPr>
        <p:spPr>
          <a:xfrm>
            <a:off x="3365280" y="432000"/>
            <a:ext cx="929880" cy="3967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600" spc="-1" strike="noStrike">
                <a:solidFill>
                  <a:srgbClr val="ffffff"/>
                </a:solidFill>
                <a:uFill>
                  <a:solidFill>
                    <a:srgbClr val="ffffff"/>
                  </a:solidFill>
                </a:uFill>
                <a:latin typeface="Calibri"/>
                <a:ea typeface="DejaVu Sans"/>
              </a:rPr>
              <a:t>GP-3</a:t>
            </a:r>
            <a:endParaRPr b="0" lang="en-GB" sz="1800" spc="-1" strike="noStrike">
              <a:solidFill>
                <a:srgbClr val="000000"/>
              </a:solidFill>
              <a:uFill>
                <a:solidFill>
                  <a:srgbClr val="ffffff"/>
                </a:solidFill>
              </a:uFill>
              <a:latin typeface="Arial"/>
            </a:endParaRPr>
          </a:p>
        </p:txBody>
      </p:sp>
      <p:sp>
        <p:nvSpPr>
          <p:cNvPr id="284" name="CustomShape 12"/>
          <p:cNvSpPr/>
          <p:nvPr/>
        </p:nvSpPr>
        <p:spPr>
          <a:xfrm>
            <a:off x="3365280" y="6732360"/>
            <a:ext cx="929880" cy="3967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600" spc="-1" strike="noStrike">
                <a:solidFill>
                  <a:srgbClr val="ffffff"/>
                </a:solidFill>
                <a:uFill>
                  <a:solidFill>
                    <a:srgbClr val="ffffff"/>
                  </a:solidFill>
                </a:uFill>
                <a:latin typeface="Calibri"/>
                <a:ea typeface="DejaVu Sans"/>
              </a:rPr>
              <a:t>GP-3</a:t>
            </a:r>
            <a:endParaRPr b="0" lang="en-GB" sz="1800" spc="-1" strike="noStrike">
              <a:solidFill>
                <a:srgbClr val="000000"/>
              </a:solidFill>
              <a:uFill>
                <a:solidFill>
                  <a:srgbClr val="ffffff"/>
                </a:solidFill>
              </a:uFill>
              <a:latin typeface="Arial"/>
            </a:endParaRPr>
          </a:p>
        </p:txBody>
      </p:sp>
      <p:sp>
        <p:nvSpPr>
          <p:cNvPr id="285" name="CustomShape 13"/>
          <p:cNvSpPr/>
          <p:nvPr/>
        </p:nvSpPr>
        <p:spPr>
          <a:xfrm>
            <a:off x="7632000" y="3026160"/>
            <a:ext cx="2441880" cy="15019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800" spc="-1" strike="noStrike">
                <a:solidFill>
                  <a:srgbClr val="006600"/>
                </a:solidFill>
                <a:uFill>
                  <a:solidFill>
                    <a:srgbClr val="ffffff"/>
                  </a:solidFill>
                </a:uFill>
                <a:latin typeface="Calibri"/>
                <a:ea typeface="DejaVu Sans"/>
              </a:rPr>
              <a:t>GENEPOOL</a:t>
            </a:r>
            <a:endParaRPr b="0" lang="en-GB" sz="1800" spc="-1" strike="noStrike">
              <a:solidFill>
                <a:srgbClr val="000000"/>
              </a:solidFill>
              <a:uFill>
                <a:solidFill>
                  <a:srgbClr val="ffffff"/>
                </a:solidFill>
              </a:uFill>
              <a:latin typeface="Arial"/>
            </a:endParaRPr>
          </a:p>
          <a:p>
            <a:pPr algn="ctr">
              <a:lnSpc>
                <a:spcPct val="100000"/>
              </a:lnSpc>
            </a:pPr>
            <a:r>
              <a:rPr b="1" lang="en-GB" sz="2800" spc="-1" strike="noStrike">
                <a:solidFill>
                  <a:srgbClr val="006600"/>
                </a:solidFill>
                <a:uFill>
                  <a:solidFill>
                    <a:srgbClr val="ffffff"/>
                  </a:solidFill>
                </a:uFill>
                <a:latin typeface="Calibri"/>
                <a:ea typeface="DejaVu Sans"/>
              </a:rPr>
              <a:t>CONCEPT</a:t>
            </a:r>
            <a:endParaRPr b="0" lang="en-GB" sz="1800" spc="-1" strike="noStrike">
              <a:solidFill>
                <a:srgbClr val="000000"/>
              </a:solidFill>
              <a:uFill>
                <a:solidFill>
                  <a:srgbClr val="ffffff"/>
                </a:solidFill>
              </a:uFill>
              <a:latin typeface="Arial"/>
            </a:endParaRPr>
          </a:p>
          <a:p>
            <a:pPr algn="ctr">
              <a:lnSpc>
                <a:spcPct val="100000"/>
              </a:lnSpc>
            </a:pPr>
            <a:r>
              <a:rPr b="1" lang="en-GB" sz="2200" spc="-1" strike="noStrike">
                <a:solidFill>
                  <a:srgbClr val="006600"/>
                </a:solidFill>
                <a:uFill>
                  <a:solidFill>
                    <a:srgbClr val="ffffff"/>
                  </a:solidFill>
                </a:uFill>
                <a:latin typeface="Calibri"/>
                <a:ea typeface="DejaVu Sans"/>
              </a:rPr>
              <a:t>Harlan &amp; de Wet 1971</a:t>
            </a:r>
            <a:endParaRPr b="0" lang="en-GB" sz="1800" spc="-1" strike="noStrike">
              <a:solidFill>
                <a:srgbClr val="000000"/>
              </a:solidFill>
              <a:uFill>
                <a:solidFill>
                  <a:srgbClr val="ffffff"/>
                </a:solidFill>
              </a:uFill>
              <a:latin typeface="Arial"/>
            </a:endParaRPr>
          </a:p>
        </p:txBody>
      </p:sp>
      <p:sp>
        <p:nvSpPr>
          <p:cNvPr id="286" name="CustomShape 14"/>
          <p:cNvSpPr/>
          <p:nvPr/>
        </p:nvSpPr>
        <p:spPr>
          <a:xfrm>
            <a:off x="4537800" y="216000"/>
            <a:ext cx="4855320" cy="1001880"/>
          </a:xfrm>
          <a:custGeom>
            <a:avLst/>
            <a:gdLst/>
            <a:ahLst/>
            <a:rect l="l" t="t" r="r" b="b"/>
            <a:pathLst>
              <a:path w="13506" h="2802">
                <a:moveTo>
                  <a:pt x="13505" y="0"/>
                </a:moveTo>
                <a:lnTo>
                  <a:pt x="3377" y="0"/>
                </a:lnTo>
                <a:lnTo>
                  <a:pt x="0" y="1400"/>
                </a:lnTo>
                <a:lnTo>
                  <a:pt x="3377" y="2801"/>
                </a:lnTo>
                <a:lnTo>
                  <a:pt x="13505" y="2801"/>
                </a:lnTo>
                <a:lnTo>
                  <a:pt x="13505"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p>
            <a:pPr algn="r">
              <a:lnSpc>
                <a:spcPct val="100000"/>
              </a:lnSpc>
            </a:pPr>
            <a:r>
              <a:rPr b="1" lang="en-GB" sz="2000" spc="-1" strike="noStrike">
                <a:solidFill>
                  <a:srgbClr val="ffffff"/>
                </a:solidFill>
                <a:uFill>
                  <a:solidFill>
                    <a:srgbClr val="ffffff"/>
                  </a:solidFill>
                </a:uFill>
                <a:latin typeface="Calibri"/>
                <a:ea typeface="DejaVu Sans"/>
              </a:rPr>
              <a:t>Hybrids with GP-1 anomalous,</a:t>
            </a:r>
            <a:endParaRPr b="0" lang="en-GB" sz="1800" spc="-1" strike="noStrike">
              <a:solidFill>
                <a:srgbClr val="000000"/>
              </a:solidFill>
              <a:uFill>
                <a:solidFill>
                  <a:srgbClr val="ffffff"/>
                </a:solidFill>
              </a:uFill>
              <a:latin typeface="Arial"/>
            </a:endParaRPr>
          </a:p>
          <a:p>
            <a:pPr algn="r">
              <a:lnSpc>
                <a:spcPct val="100000"/>
              </a:lnSpc>
            </a:pPr>
            <a:r>
              <a:rPr b="1" lang="en-GB" sz="2000" spc="-1" strike="noStrike">
                <a:solidFill>
                  <a:srgbClr val="ffffff"/>
                </a:solidFill>
                <a:uFill>
                  <a:solidFill>
                    <a:srgbClr val="ffffff"/>
                  </a:solidFill>
                </a:uFill>
                <a:latin typeface="Calibri"/>
                <a:ea typeface="DejaVu Sans"/>
              </a:rPr>
              <a:t>lethal, or completely sterile</a:t>
            </a:r>
            <a:endParaRPr b="0" lang="en-GB" sz="1800" spc="-1" strike="noStrike">
              <a:solidFill>
                <a:srgbClr val="000000"/>
              </a:solidFill>
              <a:uFill>
                <a:solidFill>
                  <a:srgbClr val="ffffff"/>
                </a:solidFill>
              </a:uFill>
              <a:latin typeface="Arial"/>
            </a:endParaRPr>
          </a:p>
        </p:txBody>
      </p:sp>
      <p:sp>
        <p:nvSpPr>
          <p:cNvPr id="287" name="CustomShape 15"/>
          <p:cNvSpPr/>
          <p:nvPr/>
        </p:nvSpPr>
        <p:spPr>
          <a:xfrm>
            <a:off x="4537800" y="6336360"/>
            <a:ext cx="4855320" cy="1001880"/>
          </a:xfrm>
          <a:custGeom>
            <a:avLst/>
            <a:gdLst/>
            <a:ahLst/>
            <a:rect l="l" t="t" r="r" b="b"/>
            <a:pathLst>
              <a:path w="13506" h="2802">
                <a:moveTo>
                  <a:pt x="13505" y="0"/>
                </a:moveTo>
                <a:lnTo>
                  <a:pt x="3377" y="0"/>
                </a:lnTo>
                <a:lnTo>
                  <a:pt x="0" y="1400"/>
                </a:lnTo>
                <a:lnTo>
                  <a:pt x="3377" y="2801"/>
                </a:lnTo>
                <a:lnTo>
                  <a:pt x="13505" y="2801"/>
                </a:lnTo>
                <a:lnTo>
                  <a:pt x="13505"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p>
            <a:pPr algn="r">
              <a:lnSpc>
                <a:spcPct val="100000"/>
              </a:lnSpc>
            </a:pPr>
            <a:r>
              <a:rPr b="1" lang="en-GB" sz="2000" spc="-1" strike="noStrike">
                <a:solidFill>
                  <a:srgbClr val="ffffff"/>
                </a:solidFill>
                <a:uFill>
                  <a:solidFill>
                    <a:srgbClr val="ffffff"/>
                  </a:solidFill>
                </a:uFill>
                <a:latin typeface="Calibri"/>
                <a:ea typeface="DejaVu Sans"/>
              </a:rPr>
              <a:t>Gene transfer not possible or </a:t>
            </a:r>
            <a:endParaRPr b="0" lang="en-GB" sz="1800" spc="-1" strike="noStrike">
              <a:solidFill>
                <a:srgbClr val="000000"/>
              </a:solidFill>
              <a:uFill>
                <a:solidFill>
                  <a:srgbClr val="ffffff"/>
                </a:solidFill>
              </a:uFill>
              <a:latin typeface="Arial"/>
            </a:endParaRPr>
          </a:p>
          <a:p>
            <a:pPr algn="r">
              <a:lnSpc>
                <a:spcPct val="100000"/>
              </a:lnSpc>
            </a:pPr>
            <a:r>
              <a:rPr b="1" lang="en-GB" sz="2000" spc="-1" strike="noStrike">
                <a:solidFill>
                  <a:srgbClr val="ffffff"/>
                </a:solidFill>
                <a:uFill>
                  <a:solidFill>
                    <a:srgbClr val="ffffff"/>
                  </a:solidFill>
                </a:uFill>
                <a:latin typeface="Calibri"/>
                <a:ea typeface="DejaVu Sans"/>
              </a:rPr>
              <a:t>requiring radical techniques</a:t>
            </a:r>
            <a:endParaRPr b="0" lang="en-GB" sz="1800" spc="-1" strike="noStrike">
              <a:solidFill>
                <a:srgbClr val="000000"/>
              </a:solidFill>
              <a:uFill>
                <a:solidFill>
                  <a:srgbClr val="ffffff"/>
                </a:solidFill>
              </a:uFill>
              <a:latin typeface="Arial"/>
            </a:endParaRPr>
          </a:p>
        </p:txBody>
      </p:sp>
    </p:spTree>
  </p:cSld>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8" name="" descr=""/>
          <p:cNvPicPr/>
          <p:nvPr/>
        </p:nvPicPr>
        <p:blipFill>
          <a:blip r:embed="rId1"/>
          <a:stretch/>
        </p:blipFill>
        <p:spPr>
          <a:xfrm>
            <a:off x="180000" y="3779640"/>
            <a:ext cx="4795200" cy="3596400"/>
          </a:xfrm>
          <a:prstGeom prst="rect">
            <a:avLst/>
          </a:prstGeom>
          <a:ln>
            <a:noFill/>
          </a:ln>
        </p:spPr>
      </p:pic>
      <p:pic>
        <p:nvPicPr>
          <p:cNvPr id="289" name="" descr=""/>
          <p:cNvPicPr/>
          <p:nvPr/>
        </p:nvPicPr>
        <p:blipFill>
          <a:blip r:embed="rId2"/>
          <a:stretch/>
        </p:blipFill>
        <p:spPr>
          <a:xfrm>
            <a:off x="5105520" y="180000"/>
            <a:ext cx="4791600" cy="3596400"/>
          </a:xfrm>
          <a:prstGeom prst="rect">
            <a:avLst/>
          </a:prstGeom>
          <a:ln>
            <a:noFill/>
          </a:ln>
        </p:spPr>
      </p:pic>
      <p:sp>
        <p:nvSpPr>
          <p:cNvPr id="290" name="CustomShape 1"/>
          <p:cNvSpPr/>
          <p:nvPr/>
        </p:nvSpPr>
        <p:spPr>
          <a:xfrm>
            <a:off x="5343120" y="4104000"/>
            <a:ext cx="4316400" cy="2715480"/>
          </a:xfrm>
          <a:prstGeom prst="rect">
            <a:avLst/>
          </a:prstGeom>
          <a:noFill/>
          <a:ln>
            <a:noFill/>
          </a:ln>
        </p:spPr>
        <p:style>
          <a:lnRef idx="0"/>
          <a:fillRef idx="0"/>
          <a:effectRef idx="0"/>
          <a:fontRef idx="minor"/>
        </p:style>
        <p:txBody>
          <a:bodyPr lIns="0" rIns="0" tIns="0" bIns="0"/>
          <a:p>
            <a:pPr algn="ctr">
              <a:lnSpc>
                <a:spcPct val="100000"/>
              </a:lnSpc>
            </a:pPr>
            <a:r>
              <a:rPr b="1" lang="en-GB" sz="2200" spc="-1" strike="noStrike">
                <a:solidFill>
                  <a:srgbClr val="006600"/>
                </a:solidFill>
                <a:uFill>
                  <a:solidFill>
                    <a:srgbClr val="ffffff"/>
                  </a:solidFill>
                </a:uFill>
                <a:latin typeface="Calibri"/>
                <a:ea typeface="DejaVu Sans"/>
              </a:rPr>
              <a:t>The collection comprises around 1500 accessions of about 80 wild and cultivated potato species. Each accession traces back to a handful of berries or tubers from potato plants in South or Central America, gathered from the wild or obtained from a grower at a market.</a:t>
            </a:r>
            <a:endParaRPr b="0" lang="en-GB" sz="1800" spc="-1" strike="noStrike">
              <a:solidFill>
                <a:srgbClr val="000000"/>
              </a:solidFill>
              <a:uFill>
                <a:solidFill>
                  <a:srgbClr val="ffffff"/>
                </a:solidFill>
              </a:uFill>
              <a:latin typeface="Arial"/>
            </a:endParaRPr>
          </a:p>
        </p:txBody>
      </p:sp>
      <p:sp>
        <p:nvSpPr>
          <p:cNvPr id="291" name="CustomShape 2"/>
          <p:cNvSpPr/>
          <p:nvPr/>
        </p:nvSpPr>
        <p:spPr>
          <a:xfrm>
            <a:off x="419760" y="208080"/>
            <a:ext cx="3968640" cy="1915200"/>
          </a:xfrm>
          <a:prstGeom prst="rect">
            <a:avLst/>
          </a:prstGeom>
          <a:noFill/>
          <a:ln>
            <a:noFill/>
          </a:ln>
        </p:spPr>
        <p:style>
          <a:lnRef idx="0"/>
          <a:fillRef idx="0"/>
          <a:effectRef idx="0"/>
          <a:fontRef idx="minor"/>
        </p:style>
        <p:txBody>
          <a:bodyPr lIns="90000" rIns="90000" tIns="45000" bIns="45000"/>
          <a:p>
            <a:pPr algn="ctr">
              <a:lnSpc>
                <a:spcPct val="100000"/>
              </a:lnSpc>
            </a:pPr>
            <a:r>
              <a:rPr b="1" lang="en-GB" sz="4000" spc="-1" strike="noStrike">
                <a:solidFill>
                  <a:srgbClr val="006600"/>
                </a:solidFill>
                <a:uFill>
                  <a:solidFill>
                    <a:srgbClr val="ffffff"/>
                  </a:solidFill>
                </a:uFill>
                <a:latin typeface="Calibri"/>
                <a:ea typeface="DejaVu Sans"/>
              </a:rPr>
              <a:t>Commonwealth Potato </a:t>
            </a:r>
            <a:endParaRPr b="0" lang="en-GB" sz="1800" spc="-1" strike="noStrike">
              <a:solidFill>
                <a:srgbClr val="000000"/>
              </a:solidFill>
              <a:uFill>
                <a:solidFill>
                  <a:srgbClr val="ffffff"/>
                </a:solidFill>
              </a:uFill>
              <a:latin typeface="Arial"/>
            </a:endParaRPr>
          </a:p>
          <a:p>
            <a:pPr algn="ctr">
              <a:lnSpc>
                <a:spcPct val="100000"/>
              </a:lnSpc>
            </a:pPr>
            <a:r>
              <a:rPr b="1" lang="en-GB" sz="4000" spc="-1" strike="noStrike">
                <a:solidFill>
                  <a:srgbClr val="006600"/>
                </a:solidFill>
                <a:uFill>
                  <a:solidFill>
                    <a:srgbClr val="ffffff"/>
                  </a:solidFill>
                </a:uFill>
                <a:latin typeface="Calibri"/>
                <a:ea typeface="DejaVu Sans"/>
              </a:rPr>
              <a:t>Collection</a:t>
            </a:r>
            <a:endParaRPr b="0" lang="en-GB" sz="1800" spc="-1" strike="noStrike">
              <a:solidFill>
                <a:srgbClr val="000000"/>
              </a:solidFill>
              <a:uFill>
                <a:solidFill>
                  <a:srgbClr val="ffffff"/>
                </a:solidFill>
              </a:uFill>
              <a:latin typeface="Arial"/>
            </a:endParaRPr>
          </a:p>
        </p:txBody>
      </p:sp>
      <p:pic>
        <p:nvPicPr>
          <p:cNvPr id="292" name="" descr=""/>
          <p:cNvPicPr/>
          <p:nvPr/>
        </p:nvPicPr>
        <p:blipFill>
          <a:blip r:embed="rId3"/>
          <a:stretch/>
        </p:blipFill>
        <p:spPr>
          <a:xfrm>
            <a:off x="1548720" y="2368080"/>
            <a:ext cx="1710720" cy="796320"/>
          </a:xfrm>
          <a:prstGeom prst="rect">
            <a:avLst/>
          </a:prstGeom>
          <a:ln>
            <a:noFill/>
          </a:ln>
        </p:spPr>
      </p:pic>
    </p:spTree>
  </p:cSld>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3" name="" descr=""/>
          <p:cNvPicPr/>
          <p:nvPr/>
        </p:nvPicPr>
        <p:blipFill>
          <a:blip r:embed="rId1"/>
          <a:stretch/>
        </p:blipFill>
        <p:spPr>
          <a:xfrm>
            <a:off x="360000" y="576000"/>
            <a:ext cx="4316400" cy="4316400"/>
          </a:xfrm>
          <a:prstGeom prst="rect">
            <a:avLst/>
          </a:prstGeom>
          <a:ln>
            <a:noFill/>
          </a:ln>
        </p:spPr>
      </p:pic>
      <p:sp>
        <p:nvSpPr>
          <p:cNvPr id="294" name="CustomShape 1"/>
          <p:cNvSpPr/>
          <p:nvPr/>
        </p:nvSpPr>
        <p:spPr>
          <a:xfrm>
            <a:off x="360000" y="5076000"/>
            <a:ext cx="4316400" cy="2113560"/>
          </a:xfrm>
          <a:prstGeom prst="rect">
            <a:avLst/>
          </a:prstGeom>
          <a:noFill/>
          <a:ln>
            <a:noFill/>
          </a:ln>
        </p:spPr>
        <p:style>
          <a:lnRef idx="0"/>
          <a:fillRef idx="0"/>
          <a:effectRef idx="0"/>
          <a:fontRef idx="minor"/>
        </p:style>
        <p:txBody>
          <a:bodyPr lIns="0" rIns="0" tIns="0" bIns="0"/>
          <a:p>
            <a:r>
              <a:rPr b="1" lang="en-GB" sz="1500" spc="-1" strike="noStrike">
                <a:solidFill>
                  <a:srgbClr val="006600"/>
                </a:solidFill>
                <a:uFill>
                  <a:solidFill>
                    <a:srgbClr val="ffffff"/>
                  </a:solidFill>
                </a:uFill>
                <a:latin typeface="Calibri"/>
                <a:ea typeface="DejaVu Sans"/>
              </a:rPr>
              <a:t>Lady Balfour (2001) is now the number one organic variety in Britain. It has partial resistance to both the golden and the white potato cyst nematodes derived from the diploid South American species </a:t>
            </a:r>
            <a:r>
              <a:rPr b="1" i="1" lang="en-GB" sz="1500" spc="-1" strike="noStrike">
                <a:solidFill>
                  <a:srgbClr val="006600"/>
                </a:solidFill>
                <a:uFill>
                  <a:solidFill>
                    <a:srgbClr val="ffffff"/>
                  </a:solidFill>
                </a:uFill>
                <a:latin typeface="Calibri"/>
                <a:ea typeface="DejaVu Sans"/>
              </a:rPr>
              <a:t>Solanum vernei</a:t>
            </a:r>
            <a:r>
              <a:rPr b="1" lang="en-GB" sz="1500" spc="-1" strike="noStrike">
                <a:solidFill>
                  <a:srgbClr val="006600"/>
                </a:solidFill>
                <a:uFill>
                  <a:solidFill>
                    <a:srgbClr val="ffffff"/>
                  </a:solidFill>
                </a:uFill>
                <a:latin typeface="Calibri"/>
                <a:ea typeface="DejaVu Sans"/>
              </a:rPr>
              <a:t> (CPC2487 and 2488). The CPC accessions were treated with colchicine in 1957 to produce tetraploid </a:t>
            </a:r>
            <a:r>
              <a:rPr b="1" i="1" lang="en-GB" sz="1500" spc="-1" strike="noStrike">
                <a:solidFill>
                  <a:srgbClr val="006600"/>
                </a:solidFill>
                <a:uFill>
                  <a:solidFill>
                    <a:srgbClr val="ffffff"/>
                  </a:solidFill>
                </a:uFill>
                <a:latin typeface="Calibri"/>
                <a:ea typeface="DejaVu Sans"/>
              </a:rPr>
              <a:t>S. vernei</a:t>
            </a:r>
            <a:r>
              <a:rPr b="1" lang="en-GB" sz="1500" spc="-1" strike="noStrike">
                <a:solidFill>
                  <a:srgbClr val="006600"/>
                </a:solidFill>
                <a:uFill>
                  <a:solidFill>
                    <a:srgbClr val="ffffff"/>
                  </a:solidFill>
                </a:uFill>
                <a:latin typeface="Calibri"/>
                <a:ea typeface="DejaVu Sans"/>
              </a:rPr>
              <a:t> for crossing with cultivars of the European potato. Lady Balfour is six generations removed from </a:t>
            </a:r>
            <a:r>
              <a:rPr b="1" i="1" lang="en-GB" sz="1500" spc="-1" strike="noStrike">
                <a:solidFill>
                  <a:srgbClr val="006600"/>
                </a:solidFill>
                <a:uFill>
                  <a:solidFill>
                    <a:srgbClr val="ffffff"/>
                  </a:solidFill>
                </a:uFill>
                <a:latin typeface="Calibri"/>
                <a:ea typeface="DejaVu Sans"/>
              </a:rPr>
              <a:t>S. vernei.</a:t>
            </a:r>
            <a:endParaRPr b="0" lang="en-GB" sz="1800" spc="-1" strike="noStrike">
              <a:solidFill>
                <a:srgbClr val="000000"/>
              </a:solidFill>
              <a:uFill>
                <a:solidFill>
                  <a:srgbClr val="ffffff"/>
                </a:solidFill>
              </a:uFill>
              <a:latin typeface="Arial"/>
            </a:endParaRPr>
          </a:p>
        </p:txBody>
      </p:sp>
      <p:pic>
        <p:nvPicPr>
          <p:cNvPr id="295" name="Picture 6" descr=""/>
          <p:cNvPicPr/>
          <p:nvPr/>
        </p:nvPicPr>
        <p:blipFill>
          <a:blip r:embed="rId2"/>
          <a:stretch/>
        </p:blipFill>
        <p:spPr>
          <a:xfrm>
            <a:off x="4777920" y="576000"/>
            <a:ext cx="4935600" cy="4316400"/>
          </a:xfrm>
          <a:prstGeom prst="rect">
            <a:avLst/>
          </a:prstGeom>
          <a:ln>
            <a:noFill/>
          </a:ln>
        </p:spPr>
      </p:pic>
      <p:sp>
        <p:nvSpPr>
          <p:cNvPr id="296" name="CustomShape 2"/>
          <p:cNvSpPr/>
          <p:nvPr/>
        </p:nvSpPr>
        <p:spPr>
          <a:xfrm>
            <a:off x="4777920" y="5076000"/>
            <a:ext cx="4935600" cy="1163160"/>
          </a:xfrm>
          <a:prstGeom prst="rect">
            <a:avLst/>
          </a:prstGeom>
          <a:noFill/>
          <a:ln>
            <a:noFill/>
          </a:ln>
        </p:spPr>
        <p:style>
          <a:lnRef idx="0"/>
          <a:fillRef idx="0"/>
          <a:effectRef idx="0"/>
          <a:fontRef idx="minor"/>
        </p:style>
        <p:txBody>
          <a:bodyPr lIns="0" rIns="0" tIns="0" bIns="0"/>
          <a:p>
            <a:r>
              <a:rPr b="1" lang="en-GB" sz="1500" spc="-1" strike="noStrike">
                <a:solidFill>
                  <a:srgbClr val="006600"/>
                </a:solidFill>
                <a:uFill>
                  <a:solidFill>
                    <a:srgbClr val="ffffff"/>
                  </a:solidFill>
                </a:uFill>
                <a:latin typeface="Calibri"/>
                <a:ea typeface="DejaVu Sans"/>
              </a:rPr>
              <a:t>Vales Sovereign (2003) is the latest in a line of cultivars dating back to Pentland Javelin (1968) with the H1 gene from Andigena potato CPC1673. This continues to provide resistance to the only pathotype of the golden potato cyst nematode present in Britain.</a:t>
            </a:r>
            <a:endParaRPr b="0" lang="en-GB" sz="1800" spc="-1" strike="noStrike">
              <a:solidFill>
                <a:srgbClr val="000000"/>
              </a:solidFill>
              <a:uFill>
                <a:solidFill>
                  <a:srgbClr val="ffffff"/>
                </a:solidFill>
              </a:uFill>
              <a:latin typeface="Arial"/>
            </a:endParaRPr>
          </a:p>
        </p:txBody>
      </p:sp>
      <p:sp>
        <p:nvSpPr>
          <p:cNvPr id="297" name="CustomShape 3"/>
          <p:cNvSpPr/>
          <p:nvPr/>
        </p:nvSpPr>
        <p:spPr>
          <a:xfrm>
            <a:off x="6048000" y="6984000"/>
            <a:ext cx="4029120" cy="553320"/>
          </a:xfrm>
          <a:prstGeom prst="rect">
            <a:avLst/>
          </a:prstGeom>
          <a:noFill/>
          <a:ln>
            <a:noFill/>
          </a:ln>
        </p:spPr>
        <p:style>
          <a:lnRef idx="0"/>
          <a:fillRef idx="0"/>
          <a:effectRef idx="0"/>
          <a:fontRef idx="minor"/>
        </p:style>
        <p:txBody>
          <a:bodyPr lIns="90000" rIns="90000" tIns="45000" bIns="45000"/>
          <a:p>
            <a:pPr algn="r">
              <a:lnSpc>
                <a:spcPct val="100000"/>
              </a:lnSpc>
            </a:pPr>
            <a:r>
              <a:rPr b="1" lang="en-GB" sz="1500" spc="-1" strike="noStrike">
                <a:solidFill>
                  <a:srgbClr val="006600"/>
                </a:solidFill>
                <a:uFill>
                  <a:solidFill>
                    <a:srgbClr val="ffffff"/>
                  </a:solidFill>
                </a:uFill>
                <a:latin typeface="Calibri"/>
                <a:ea typeface="DejaVu Sans"/>
              </a:rPr>
              <a:t>Sources: AHDB Potato Variety Database</a:t>
            </a:r>
            <a:endParaRPr b="0" lang="en-GB" sz="1800" spc="-1" strike="noStrike">
              <a:solidFill>
                <a:srgbClr val="000000"/>
              </a:solidFill>
              <a:uFill>
                <a:solidFill>
                  <a:srgbClr val="ffffff"/>
                </a:solidFill>
              </a:uFill>
              <a:latin typeface="Arial"/>
            </a:endParaRPr>
          </a:p>
          <a:p>
            <a:pPr algn="r">
              <a:lnSpc>
                <a:spcPct val="100000"/>
              </a:lnSpc>
            </a:pPr>
            <a:r>
              <a:rPr b="1" lang="en-GB" sz="1500" spc="-1" strike="noStrike">
                <a:solidFill>
                  <a:srgbClr val="006600"/>
                </a:solidFill>
                <a:uFill>
                  <a:solidFill>
                    <a:srgbClr val="ffffff"/>
                  </a:solidFill>
                </a:uFill>
                <a:latin typeface="Calibri"/>
                <a:ea typeface="DejaVu Sans"/>
              </a:rPr>
              <a:t>James Hutton Institute website</a:t>
            </a:r>
            <a:endParaRPr b="0" lang="en-GB" sz="1800" spc="-1" strike="noStrike">
              <a:solidFill>
                <a:srgbClr val="000000"/>
              </a:solidFill>
              <a:uFill>
                <a:solidFill>
                  <a:srgbClr val="ffffff"/>
                </a:solidFill>
              </a:uFill>
              <a:latin typeface="Arial"/>
            </a:endParaRPr>
          </a:p>
        </p:txBody>
      </p:sp>
    </p:spTree>
  </p:cSld>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CustomShape 1"/>
          <p:cNvSpPr/>
          <p:nvPr/>
        </p:nvSpPr>
        <p:spPr>
          <a:xfrm>
            <a:off x="972360" y="212040"/>
            <a:ext cx="8132400" cy="5187960"/>
          </a:xfrm>
          <a:prstGeom prst="rect">
            <a:avLst/>
          </a:prstGeom>
          <a:noFill/>
          <a:ln>
            <a:noFill/>
          </a:ln>
        </p:spPr>
        <p:style>
          <a:lnRef idx="0"/>
          <a:fillRef idx="0"/>
          <a:effectRef idx="0"/>
          <a:fontRef idx="minor"/>
        </p:style>
        <p:txBody>
          <a:bodyPr lIns="90000" rIns="90000" tIns="45000" bIns="45000"/>
          <a:p>
            <a:pPr>
              <a:lnSpc>
                <a:spcPct val="150000"/>
              </a:lnSpc>
            </a:pPr>
            <a:r>
              <a:rPr b="1" lang="en-GB" sz="2600" spc="-1" strike="noStrike">
                <a:solidFill>
                  <a:srgbClr val="006600"/>
                </a:solidFill>
                <a:uFill>
                  <a:solidFill>
                    <a:srgbClr val="ffffff"/>
                  </a:solidFill>
                </a:uFill>
                <a:latin typeface="Calibri"/>
                <a:ea typeface="DejaVu Sans"/>
              </a:rPr>
              <a:t>The CPC has provided crucial germplasm to the research and breeding community, and just one gene, H1, from Solanum</a:t>
            </a:r>
            <a:r>
              <a:rPr b="1" i="1" lang="en-GB" sz="2600" spc="-1" strike="noStrike">
                <a:solidFill>
                  <a:srgbClr val="006600"/>
                </a:solidFill>
                <a:uFill>
                  <a:solidFill>
                    <a:srgbClr val="ffffff"/>
                  </a:solidFill>
                </a:uFill>
                <a:latin typeface="Calibri"/>
                <a:ea typeface="DejaVu Sans"/>
              </a:rPr>
              <a:t> tuberosum</a:t>
            </a:r>
            <a:r>
              <a:rPr b="1" lang="en-GB" sz="2600" spc="-1" strike="noStrike">
                <a:solidFill>
                  <a:srgbClr val="006600"/>
                </a:solidFill>
                <a:uFill>
                  <a:solidFill>
                    <a:srgbClr val="ffffff"/>
                  </a:solidFill>
                </a:uFill>
                <a:latin typeface="Calibri"/>
                <a:ea typeface="DejaVu Sans"/>
              </a:rPr>
              <a:t> Group </a:t>
            </a:r>
            <a:r>
              <a:rPr b="1" i="1" lang="en-GB" sz="2600" spc="-1" strike="noStrike">
                <a:solidFill>
                  <a:srgbClr val="006600"/>
                </a:solidFill>
                <a:uFill>
                  <a:solidFill>
                    <a:srgbClr val="ffffff"/>
                  </a:solidFill>
                </a:uFill>
                <a:latin typeface="Calibri"/>
                <a:ea typeface="DejaVu Sans"/>
              </a:rPr>
              <a:t>Andigena</a:t>
            </a:r>
            <a:r>
              <a:rPr b="1" lang="en-GB" sz="2600" spc="-1" strike="noStrike">
                <a:solidFill>
                  <a:srgbClr val="006600"/>
                </a:solidFill>
                <a:uFill>
                  <a:solidFill>
                    <a:srgbClr val="ffffff"/>
                  </a:solidFill>
                </a:uFill>
                <a:latin typeface="Calibri"/>
                <a:ea typeface="DejaVu Sans"/>
              </a:rPr>
              <a:t> CPC1673 has given resistance to the PCN species </a:t>
            </a:r>
            <a:r>
              <a:rPr b="1" i="1" lang="en-GB" sz="2600" spc="-1" strike="noStrike">
                <a:solidFill>
                  <a:srgbClr val="006600"/>
                </a:solidFill>
                <a:uFill>
                  <a:solidFill>
                    <a:srgbClr val="ffffff"/>
                  </a:solidFill>
                </a:uFill>
                <a:latin typeface="Calibri"/>
                <a:ea typeface="DejaVu Sans"/>
              </a:rPr>
              <a:t>Globodera rostochiensis</a:t>
            </a:r>
            <a:r>
              <a:rPr b="1" lang="en-GB" sz="2600" spc="-1" strike="noStrike">
                <a:solidFill>
                  <a:srgbClr val="006600"/>
                </a:solidFill>
                <a:uFill>
                  <a:solidFill>
                    <a:srgbClr val="ffffff"/>
                  </a:solidFill>
                </a:uFill>
                <a:latin typeface="Calibri"/>
                <a:ea typeface="DejaVu Sans"/>
              </a:rPr>
              <a:t> in more than half of the current UK National Listed potato cultivars. </a:t>
            </a:r>
            <a:r>
              <a:rPr b="1" lang="en-GB" sz="2600" spc="-1" strike="noStrike" u="sng">
                <a:solidFill>
                  <a:srgbClr val="006600"/>
                </a:solidFill>
                <a:uFill>
                  <a:solidFill>
                    <a:srgbClr val="ffffff"/>
                  </a:solidFill>
                </a:uFill>
                <a:latin typeface="Calibri"/>
                <a:ea typeface="DejaVu Sans"/>
              </a:rPr>
              <a:t>The economic and environmental savings brought about by this one gene are enormous</a:t>
            </a:r>
            <a:r>
              <a:rPr b="1" lang="en-GB" sz="2600" spc="-1" strike="noStrike">
                <a:solidFill>
                  <a:srgbClr val="006600"/>
                </a:solidFill>
                <a:uFill>
                  <a:solidFill>
                    <a:srgbClr val="ffffff"/>
                  </a:solidFill>
                </a:uFill>
                <a:latin typeface="Calibri"/>
                <a:ea typeface="DejaVu Sans"/>
              </a:rPr>
              <a:t>, and current research is looking to consolidate this benefit by bringing in new sources of resistance from the CPC to the other PCN species, </a:t>
            </a:r>
            <a:r>
              <a:rPr b="1" i="1" lang="en-GB" sz="2600" spc="-1" strike="noStrike">
                <a:solidFill>
                  <a:srgbClr val="006600"/>
                </a:solidFill>
                <a:uFill>
                  <a:solidFill>
                    <a:srgbClr val="ffffff"/>
                  </a:solidFill>
                </a:uFill>
                <a:latin typeface="Calibri"/>
                <a:ea typeface="DejaVu Sans"/>
              </a:rPr>
              <a:t>G. pallida</a:t>
            </a:r>
            <a:r>
              <a:rPr b="1" lang="en-GB" sz="2600" spc="-1" strike="noStrike">
                <a:solidFill>
                  <a:srgbClr val="006600"/>
                </a:solidFill>
                <a:uFill>
                  <a:solidFill>
                    <a:srgbClr val="ffffff"/>
                  </a:solidFill>
                </a:uFill>
                <a:latin typeface="Calibri"/>
                <a:ea typeface="DejaVu Sans"/>
              </a:rPr>
              <a:t>, now overtaking </a:t>
            </a:r>
            <a:r>
              <a:rPr b="1" i="1" lang="en-GB" sz="2600" spc="-1" strike="noStrike">
                <a:solidFill>
                  <a:srgbClr val="006600"/>
                </a:solidFill>
                <a:uFill>
                  <a:solidFill>
                    <a:srgbClr val="ffffff"/>
                  </a:solidFill>
                </a:uFill>
                <a:latin typeface="Calibri"/>
                <a:ea typeface="DejaVu Sans"/>
              </a:rPr>
              <a:t>G. rostochiensis</a:t>
            </a:r>
            <a:r>
              <a:rPr b="1" lang="en-GB" sz="2600" spc="-1" strike="noStrike">
                <a:solidFill>
                  <a:srgbClr val="006600"/>
                </a:solidFill>
                <a:uFill>
                  <a:solidFill>
                    <a:srgbClr val="ffffff"/>
                  </a:solidFill>
                </a:uFill>
                <a:latin typeface="Calibri"/>
                <a:ea typeface="DejaVu Sans"/>
              </a:rPr>
              <a:t>  as the deployment of H1 suppresses the latter.</a:t>
            </a:r>
            <a:endParaRPr b="0" lang="en-GB" sz="1800" spc="-1" strike="noStrike">
              <a:solidFill>
                <a:srgbClr val="000000"/>
              </a:solidFill>
              <a:uFill>
                <a:solidFill>
                  <a:srgbClr val="ffffff"/>
                </a:solidFill>
              </a:uFill>
              <a:latin typeface="Arial"/>
            </a:endParaRPr>
          </a:p>
        </p:txBody>
      </p:sp>
      <p:sp>
        <p:nvSpPr>
          <p:cNvPr id="299" name="CustomShape 2"/>
          <p:cNvSpPr/>
          <p:nvPr/>
        </p:nvSpPr>
        <p:spPr>
          <a:xfrm>
            <a:off x="6552000" y="6974280"/>
            <a:ext cx="3453120" cy="365760"/>
          </a:xfrm>
          <a:prstGeom prst="rect">
            <a:avLst/>
          </a:prstGeom>
          <a:noFill/>
          <a:ln>
            <a:noFill/>
          </a:ln>
        </p:spPr>
        <p:style>
          <a:lnRef idx="0"/>
          <a:fillRef idx="0"/>
          <a:effectRef idx="0"/>
          <a:fontRef idx="minor"/>
        </p:style>
        <p:txBody>
          <a:bodyPr lIns="90000" rIns="90000" tIns="45000" bIns="45000"/>
          <a:p>
            <a:pPr algn="r">
              <a:lnSpc>
                <a:spcPct val="100000"/>
              </a:lnSpc>
            </a:pPr>
            <a:r>
              <a:rPr b="1" lang="en-GB" sz="1800" spc="-1" strike="noStrike">
                <a:solidFill>
                  <a:srgbClr val="006600"/>
                </a:solidFill>
                <a:uFill>
                  <a:solidFill>
                    <a:srgbClr val="ffffff"/>
                  </a:solidFill>
                </a:uFill>
                <a:latin typeface="Calibri"/>
                <a:ea typeface="DejaVu Sans"/>
              </a:rPr>
              <a:t>Source: James Hutton Institute</a:t>
            </a:r>
            <a:endParaRPr b="0" lang="en-GB" sz="1800" spc="-1" strike="noStrike">
              <a:solidFill>
                <a:srgbClr val="000000"/>
              </a:solidFill>
              <a:uFill>
                <a:solidFill>
                  <a:srgbClr val="ffffff"/>
                </a:solidFill>
              </a:uFill>
              <a:latin typeface="Arial"/>
            </a:endParaRPr>
          </a:p>
        </p:txBody>
      </p:sp>
    </p:spTree>
  </p:cSld>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0" name="" descr=""/>
          <p:cNvPicPr/>
          <p:nvPr/>
        </p:nvPicPr>
        <p:blipFill>
          <a:blip r:embed="rId1"/>
          <a:stretch/>
        </p:blipFill>
        <p:spPr>
          <a:xfrm>
            <a:off x="720360" y="144000"/>
            <a:ext cx="8636400" cy="6364800"/>
          </a:xfrm>
          <a:prstGeom prst="rect">
            <a:avLst/>
          </a:prstGeom>
          <a:ln>
            <a:noFill/>
          </a:ln>
        </p:spPr>
      </p:pic>
      <p:sp>
        <p:nvSpPr>
          <p:cNvPr id="301" name="CustomShape 1"/>
          <p:cNvSpPr/>
          <p:nvPr/>
        </p:nvSpPr>
        <p:spPr>
          <a:xfrm>
            <a:off x="3132720" y="6624000"/>
            <a:ext cx="3812040" cy="598680"/>
          </a:xfrm>
          <a:prstGeom prst="rect">
            <a:avLst/>
          </a:prstGeom>
          <a:noFill/>
          <a:ln>
            <a:noFill/>
          </a:ln>
        </p:spPr>
        <p:style>
          <a:lnRef idx="0"/>
          <a:fillRef idx="0"/>
          <a:effectRef idx="0"/>
          <a:fontRef idx="minor"/>
        </p:style>
        <p:txBody>
          <a:bodyPr lIns="90000" rIns="90000" tIns="45000" bIns="45000"/>
          <a:p>
            <a:pPr algn="ctr">
              <a:lnSpc>
                <a:spcPct val="100000"/>
              </a:lnSpc>
            </a:pPr>
            <a:r>
              <a:rPr b="1" lang="en-GB" sz="1800" spc="-1" strike="noStrike">
                <a:solidFill>
                  <a:srgbClr val="006600"/>
                </a:solidFill>
                <a:uFill>
                  <a:solidFill>
                    <a:srgbClr val="ffffff"/>
                  </a:solidFill>
                </a:uFill>
                <a:latin typeface="Arial"/>
                <a:ea typeface="DejaVu Sans"/>
              </a:rPr>
              <a:t>The pedigree of rice variety IR72</a:t>
            </a:r>
            <a:endParaRPr b="0" lang="en-GB" sz="1800" spc="-1" strike="noStrike">
              <a:solidFill>
                <a:srgbClr val="000000"/>
              </a:solidFill>
              <a:uFill>
                <a:solidFill>
                  <a:srgbClr val="ffffff"/>
                </a:solidFill>
              </a:uFill>
              <a:latin typeface="Arial"/>
            </a:endParaRPr>
          </a:p>
        </p:txBody>
      </p:sp>
      <p:sp>
        <p:nvSpPr>
          <p:cNvPr id="302" name="CustomShape 2"/>
          <p:cNvSpPr/>
          <p:nvPr/>
        </p:nvSpPr>
        <p:spPr>
          <a:xfrm>
            <a:off x="7560000" y="7128000"/>
            <a:ext cx="2373120" cy="365760"/>
          </a:xfrm>
          <a:prstGeom prst="rect">
            <a:avLst/>
          </a:prstGeom>
          <a:noFill/>
          <a:ln>
            <a:noFill/>
          </a:ln>
        </p:spPr>
        <p:style>
          <a:lnRef idx="0"/>
          <a:fillRef idx="0"/>
          <a:effectRef idx="0"/>
          <a:fontRef idx="minor"/>
        </p:style>
        <p:txBody>
          <a:bodyPr lIns="90000" rIns="90000" tIns="45000" bIns="45000"/>
          <a:p>
            <a:pPr algn="r">
              <a:lnSpc>
                <a:spcPct val="100000"/>
              </a:lnSpc>
            </a:pPr>
            <a:r>
              <a:rPr b="1" lang="en-GB" sz="1800" spc="-1" strike="noStrike">
                <a:solidFill>
                  <a:srgbClr val="006600"/>
                </a:solidFill>
                <a:uFill>
                  <a:solidFill>
                    <a:srgbClr val="ffffff"/>
                  </a:solidFill>
                </a:uFill>
                <a:latin typeface="Calibri"/>
                <a:ea typeface="DejaVu Sans"/>
              </a:rPr>
              <a:t>Source: IRRI</a:t>
            </a:r>
            <a:endParaRPr b="0" lang="en-GB" sz="1800" spc="-1" strike="noStrike">
              <a:solidFill>
                <a:srgbClr val="000000"/>
              </a:solidFill>
              <a:uFill>
                <a:solidFill>
                  <a:srgbClr val="ffffff"/>
                </a:solidFill>
              </a:uFill>
              <a:latin typeface="Arial"/>
            </a:endParaRPr>
          </a:p>
        </p:txBody>
      </p:sp>
      <p:sp>
        <p:nvSpPr>
          <p:cNvPr id="303" name="CustomShape 3"/>
          <p:cNvSpPr/>
          <p:nvPr/>
        </p:nvSpPr>
        <p:spPr>
          <a:xfrm>
            <a:off x="4536000" y="1656000"/>
            <a:ext cx="143280" cy="287280"/>
          </a:xfrm>
          <a:custGeom>
            <a:avLst/>
            <a:gdLst/>
            <a:ahLst/>
            <a:rect l="l" t="t" r="r" b="b"/>
            <a:pathLst>
              <a:path w="402" h="802">
                <a:moveTo>
                  <a:pt x="100" y="0"/>
                </a:moveTo>
                <a:lnTo>
                  <a:pt x="100" y="600"/>
                </a:lnTo>
                <a:lnTo>
                  <a:pt x="0" y="600"/>
                </a:lnTo>
                <a:lnTo>
                  <a:pt x="200" y="801"/>
                </a:lnTo>
                <a:lnTo>
                  <a:pt x="401" y="600"/>
                </a:lnTo>
                <a:lnTo>
                  <a:pt x="300" y="600"/>
                </a:lnTo>
                <a:lnTo>
                  <a:pt x="300" y="0"/>
                </a:lnTo>
                <a:lnTo>
                  <a:pt x="100" y="0"/>
                </a:lnTo>
              </a:path>
            </a:pathLst>
          </a:custGeom>
          <a:solidFill>
            <a:srgbClr val="729fcf"/>
          </a:solidFill>
          <a:ln>
            <a:solidFill>
              <a:srgbClr val="3465a4"/>
            </a:solidFill>
          </a:ln>
        </p:spPr>
        <p:style>
          <a:lnRef idx="0"/>
          <a:fillRef idx="0"/>
          <a:effectRef idx="0"/>
          <a:fontRef idx="minor"/>
        </p:style>
      </p:sp>
      <p:sp>
        <p:nvSpPr>
          <p:cNvPr id="304" name="CustomShape 4"/>
          <p:cNvSpPr/>
          <p:nvPr/>
        </p:nvSpPr>
        <p:spPr>
          <a:xfrm>
            <a:off x="6876360" y="2664360"/>
            <a:ext cx="143280" cy="287280"/>
          </a:xfrm>
          <a:custGeom>
            <a:avLst/>
            <a:gdLst/>
            <a:ahLst/>
            <a:rect l="l" t="t" r="r" b="b"/>
            <a:pathLst>
              <a:path w="402" h="802">
                <a:moveTo>
                  <a:pt x="100" y="0"/>
                </a:moveTo>
                <a:lnTo>
                  <a:pt x="100" y="600"/>
                </a:lnTo>
                <a:lnTo>
                  <a:pt x="0" y="600"/>
                </a:lnTo>
                <a:lnTo>
                  <a:pt x="200" y="801"/>
                </a:lnTo>
                <a:lnTo>
                  <a:pt x="401" y="600"/>
                </a:lnTo>
                <a:lnTo>
                  <a:pt x="300" y="600"/>
                </a:lnTo>
                <a:lnTo>
                  <a:pt x="300" y="0"/>
                </a:lnTo>
                <a:lnTo>
                  <a:pt x="100" y="0"/>
                </a:lnTo>
              </a:path>
            </a:pathLst>
          </a:custGeom>
          <a:solidFill>
            <a:srgbClr val="729fcf"/>
          </a:solidFill>
          <a:ln>
            <a:solidFill>
              <a:srgbClr val="3465a4"/>
            </a:solidFill>
          </a:ln>
        </p:spPr>
        <p:style>
          <a:lnRef idx="0"/>
          <a:fillRef idx="0"/>
          <a:effectRef idx="0"/>
          <a:fontRef idx="minor"/>
        </p:style>
      </p:sp>
    </p:spTree>
  </p:cSld>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5" name="" descr=""/>
          <p:cNvPicPr/>
          <p:nvPr/>
        </p:nvPicPr>
        <p:blipFill>
          <a:blip r:embed="rId1"/>
          <a:stretch/>
        </p:blipFill>
        <p:spPr>
          <a:xfrm>
            <a:off x="-360" y="-9360"/>
            <a:ext cx="10076760" cy="6413760"/>
          </a:xfrm>
          <a:prstGeom prst="rect">
            <a:avLst/>
          </a:prstGeom>
          <a:ln>
            <a:noFill/>
          </a:ln>
        </p:spPr>
      </p:pic>
      <p:sp>
        <p:nvSpPr>
          <p:cNvPr id="306" name="CustomShape 1"/>
          <p:cNvSpPr/>
          <p:nvPr/>
        </p:nvSpPr>
        <p:spPr>
          <a:xfrm>
            <a:off x="504000" y="301320"/>
            <a:ext cx="9066960" cy="1256760"/>
          </a:xfrm>
          <a:prstGeom prst="rect">
            <a:avLst/>
          </a:prstGeom>
          <a:noFill/>
          <a:ln>
            <a:noFill/>
          </a:ln>
        </p:spPr>
        <p:style>
          <a:lnRef idx="0"/>
          <a:fillRef idx="0"/>
          <a:effectRef idx="0"/>
          <a:fontRef idx="minor"/>
        </p:style>
      </p:sp>
      <p:sp>
        <p:nvSpPr>
          <p:cNvPr id="307" name="CustomShape 2"/>
          <p:cNvSpPr/>
          <p:nvPr/>
        </p:nvSpPr>
        <p:spPr>
          <a:xfrm>
            <a:off x="504000" y="1768680"/>
            <a:ext cx="9066960" cy="4379040"/>
          </a:xfrm>
          <a:prstGeom prst="rect">
            <a:avLst/>
          </a:prstGeom>
          <a:noFill/>
          <a:ln>
            <a:noFill/>
          </a:ln>
        </p:spPr>
        <p:style>
          <a:lnRef idx="0"/>
          <a:fillRef idx="0"/>
          <a:effectRef idx="0"/>
          <a:fontRef idx="minor"/>
        </p:style>
      </p:sp>
      <p:sp>
        <p:nvSpPr>
          <p:cNvPr id="308" name="CustomShape 3"/>
          <p:cNvSpPr/>
          <p:nvPr/>
        </p:nvSpPr>
        <p:spPr>
          <a:xfrm>
            <a:off x="379440" y="6516000"/>
            <a:ext cx="9320400" cy="70884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000" spc="-1" strike="noStrike">
                <a:solidFill>
                  <a:srgbClr val="006600"/>
                </a:solidFill>
                <a:uFill>
                  <a:solidFill>
                    <a:srgbClr val="ffffff"/>
                  </a:solidFill>
                </a:uFill>
                <a:latin typeface="Calibri"/>
                <a:ea typeface="DejaVu Sans"/>
              </a:rPr>
              <a:t>From: Petra Jorasch, 2016. europeanseed Vol. 3 Issue 2. 3 May 2016. </a:t>
            </a:r>
            <a:endParaRPr b="0" lang="en-GB" sz="1800" spc="-1" strike="noStrike">
              <a:solidFill>
                <a:srgbClr val="000000"/>
              </a:solidFill>
              <a:uFill>
                <a:solidFill>
                  <a:srgbClr val="ffffff"/>
                </a:solidFill>
              </a:uFill>
              <a:latin typeface="Arial"/>
            </a:endParaRPr>
          </a:p>
          <a:p>
            <a:pPr algn="ctr">
              <a:lnSpc>
                <a:spcPct val="100000"/>
              </a:lnSpc>
            </a:pPr>
            <a:r>
              <a:rPr b="1" lang="en-GB" sz="2000" spc="-1" strike="noStrike">
                <a:solidFill>
                  <a:srgbClr val="006600"/>
                </a:solidFill>
                <a:uFill>
                  <a:solidFill>
                    <a:srgbClr val="ffffff"/>
                  </a:solidFill>
                </a:uFill>
                <a:latin typeface="Calibri"/>
                <a:ea typeface="DejaVu Sans"/>
              </a:rPr>
              <a:t>http://european-seed.com/much-plant-breeding-innovation-politically-intended/)</a:t>
            </a:r>
            <a:endParaRPr b="0" lang="en-GB" sz="1800" spc="-1" strike="noStrike">
              <a:solidFill>
                <a:srgbClr val="000000"/>
              </a:solidFill>
              <a:uFill>
                <a:solidFill>
                  <a:srgbClr val="ffffff"/>
                </a:solidFill>
              </a:uFill>
              <a:latin typeface="Arial"/>
            </a:endParaRPr>
          </a:p>
        </p:txBody>
      </p:sp>
      <p:sp>
        <p:nvSpPr>
          <p:cNvPr id="309" name="CustomShape 4"/>
          <p:cNvSpPr/>
          <p:nvPr/>
        </p:nvSpPr>
        <p:spPr>
          <a:xfrm>
            <a:off x="2991600" y="288000"/>
            <a:ext cx="4093920" cy="49068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600" spc="-1" strike="noStrike">
                <a:solidFill>
                  <a:srgbClr val="006600"/>
                </a:solidFill>
                <a:uFill>
                  <a:solidFill>
                    <a:srgbClr val="ffffff"/>
                  </a:solidFill>
                </a:uFill>
                <a:latin typeface="Calibri"/>
                <a:ea typeface="DejaVu Sans"/>
              </a:rPr>
              <a:t>Milestones in plant breeding</a:t>
            </a:r>
            <a:endParaRPr b="0" lang="en-GB" sz="1800" spc="-1" strike="noStrike">
              <a:solidFill>
                <a:srgbClr val="000000"/>
              </a:solidFill>
              <a:uFill>
                <a:solidFill>
                  <a:srgbClr val="ffffff"/>
                </a:solidFill>
              </a:uFill>
              <a:latin typeface="Arial"/>
            </a:endParaRPr>
          </a:p>
        </p:txBody>
      </p:sp>
      <p:sp>
        <p:nvSpPr>
          <p:cNvPr id="310" name="CustomShape 5"/>
          <p:cNvSpPr/>
          <p:nvPr/>
        </p:nvSpPr>
        <p:spPr>
          <a:xfrm>
            <a:off x="5331600" y="5328000"/>
            <a:ext cx="4606560" cy="646560"/>
          </a:xfrm>
          <a:custGeom>
            <a:avLst/>
            <a:gdLst/>
            <a:ahLst/>
            <a:rect l="l" t="t" r="r" b="b"/>
            <a:pathLst>
              <a:path w="12802" h="1801">
                <a:moveTo>
                  <a:pt x="0" y="450"/>
                </a:moveTo>
                <a:lnTo>
                  <a:pt x="9600" y="450"/>
                </a:lnTo>
                <a:lnTo>
                  <a:pt x="9600" y="0"/>
                </a:lnTo>
                <a:lnTo>
                  <a:pt x="12801" y="900"/>
                </a:lnTo>
                <a:lnTo>
                  <a:pt x="9600" y="1800"/>
                </a:lnTo>
                <a:lnTo>
                  <a:pt x="9600" y="1350"/>
                </a:lnTo>
                <a:lnTo>
                  <a:pt x="0" y="1350"/>
                </a:lnTo>
                <a:lnTo>
                  <a:pt x="1600" y="900"/>
                </a:lnTo>
                <a:lnTo>
                  <a:pt x="0" y="450"/>
                </a:lnTo>
              </a:path>
            </a:pathLst>
          </a:custGeom>
          <a:solidFill>
            <a:srgbClr val="729fcf"/>
          </a:solidFill>
          <a:ln>
            <a:solidFill>
              <a:srgbClr val="3465a4"/>
            </a:solidFill>
          </a:ln>
        </p:spPr>
        <p:style>
          <a:lnRef idx="0"/>
          <a:fillRef idx="0"/>
          <a:effectRef idx="0"/>
          <a:fontRef idx="minor"/>
        </p:style>
        <p:txBody>
          <a:bodyPr wrap="none" lIns="90000" rIns="90000" tIns="45000" bIns="45000" anchor="ctr"/>
          <a:p>
            <a:pPr algn="ctr">
              <a:lnSpc>
                <a:spcPct val="100000"/>
              </a:lnSpc>
            </a:pPr>
            <a:r>
              <a:rPr b="0" lang="en-GB" sz="2000" spc="-1" strike="noStrike">
                <a:solidFill>
                  <a:srgbClr val="ffffff"/>
                </a:solidFill>
                <a:uFill>
                  <a:solidFill>
                    <a:srgbClr val="ffffff"/>
                  </a:solidFill>
                </a:uFill>
                <a:latin typeface="Calibri"/>
                <a:ea typeface="DejaVu Sans"/>
              </a:rPr>
              <a:t>New Biology / Big Data</a:t>
            </a:r>
            <a:endParaRPr b="0" lang="en-GB" sz="1800" spc="-1" strike="noStrike">
              <a:solidFill>
                <a:srgbClr val="000000"/>
              </a:solidFill>
              <a:uFill>
                <a:solidFill>
                  <a:srgbClr val="ffffff"/>
                </a:solidFill>
              </a:uFill>
              <a:latin typeface="Arial"/>
            </a:endParaRPr>
          </a:p>
        </p:txBody>
      </p:sp>
    </p:spTree>
  </p:cSld>
  <p:timing>
    <p:tnLst>
      <p:par>
        <p:cTn id="39" dur="indefinite" restart="never" nodeType="tmRoot">
          <p:childTnLst>
            <p:seq>
              <p:cTn id="40"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1" name="" descr=""/>
          <p:cNvPicPr/>
          <p:nvPr/>
        </p:nvPicPr>
        <p:blipFill>
          <a:blip r:embed="rId1"/>
          <a:stretch/>
        </p:blipFill>
        <p:spPr>
          <a:xfrm>
            <a:off x="720" y="15480"/>
            <a:ext cx="10075320" cy="7555680"/>
          </a:xfrm>
          <a:prstGeom prst="rect">
            <a:avLst/>
          </a:prstGeom>
          <a:ln>
            <a:noFill/>
          </a:ln>
        </p:spPr>
      </p:pic>
      <p:sp>
        <p:nvSpPr>
          <p:cNvPr id="312" name="CustomShape 1"/>
          <p:cNvSpPr/>
          <p:nvPr/>
        </p:nvSpPr>
        <p:spPr>
          <a:xfrm>
            <a:off x="756360" y="119520"/>
            <a:ext cx="8564400" cy="1004400"/>
          </a:xfrm>
          <a:prstGeom prst="rect">
            <a:avLst/>
          </a:prstGeom>
          <a:solidFill>
            <a:srgbClr val="ffffff"/>
          </a:solidFill>
          <a:ln>
            <a:solidFill>
              <a:srgbClr val="ffffff"/>
            </a:solidFill>
          </a:ln>
        </p:spPr>
        <p:style>
          <a:lnRef idx="0"/>
          <a:fillRef idx="0"/>
          <a:effectRef idx="0"/>
          <a:fontRef idx="minor"/>
        </p:style>
        <p:txBody>
          <a:bodyPr wrap="none" lIns="90000" rIns="90000" tIns="45000" bIns="45000" anchor="ctr"/>
          <a:p>
            <a:pPr algn="ctr">
              <a:lnSpc>
                <a:spcPct val="100000"/>
              </a:lnSpc>
            </a:pPr>
            <a:r>
              <a:rPr b="1" lang="en-GB" sz="2200" spc="-1" strike="noStrike">
                <a:solidFill>
                  <a:srgbClr val="006600"/>
                </a:solidFill>
                <a:uFill>
                  <a:solidFill>
                    <a:srgbClr val="ffffff"/>
                  </a:solidFill>
                </a:uFill>
                <a:latin typeface="Calibri"/>
                <a:ea typeface="DejaVu Sans"/>
              </a:rPr>
              <a:t>Evaluating rice varieties with and without the </a:t>
            </a:r>
            <a:r>
              <a:rPr b="1" i="1" lang="en-GB" sz="2200" spc="-1" strike="noStrike">
                <a:solidFill>
                  <a:srgbClr val="006600"/>
                </a:solidFill>
                <a:uFill>
                  <a:solidFill>
                    <a:srgbClr val="ffffff"/>
                  </a:solidFill>
                </a:uFill>
                <a:latin typeface="Calibri"/>
                <a:ea typeface="DejaVu Sans"/>
              </a:rPr>
              <a:t>SUB1</a:t>
            </a:r>
            <a:r>
              <a:rPr b="1" lang="en-GB" sz="2200" spc="-1" strike="noStrike">
                <a:solidFill>
                  <a:srgbClr val="006600"/>
                </a:solidFill>
                <a:uFill>
                  <a:solidFill>
                    <a:srgbClr val="ffffff"/>
                  </a:solidFill>
                </a:uFill>
                <a:latin typeface="Calibri"/>
                <a:ea typeface="DejaVu Sans"/>
              </a:rPr>
              <a:t> gene from </a:t>
            </a:r>
            <a:endParaRPr b="0" lang="en-GB" sz="1800" spc="-1" strike="noStrike">
              <a:solidFill>
                <a:srgbClr val="000000"/>
              </a:solidFill>
              <a:uFill>
                <a:solidFill>
                  <a:srgbClr val="ffffff"/>
                </a:solidFill>
              </a:uFill>
              <a:latin typeface="Arial"/>
            </a:endParaRPr>
          </a:p>
          <a:p>
            <a:pPr algn="ctr">
              <a:lnSpc>
                <a:spcPct val="100000"/>
              </a:lnSpc>
            </a:pPr>
            <a:r>
              <a:rPr b="1" lang="en-GB" sz="2200" spc="-1" strike="noStrike">
                <a:solidFill>
                  <a:srgbClr val="006600"/>
                </a:solidFill>
                <a:uFill>
                  <a:solidFill>
                    <a:srgbClr val="ffffff"/>
                  </a:solidFill>
                </a:uFill>
                <a:latin typeface="Calibri"/>
                <a:ea typeface="DejaVu Sans"/>
              </a:rPr>
              <a:t>Indian variety FR13A (IRGC6144) that confers </a:t>
            </a:r>
            <a:endParaRPr b="0" lang="en-GB" sz="1800" spc="-1" strike="noStrike">
              <a:solidFill>
                <a:srgbClr val="000000"/>
              </a:solidFill>
              <a:uFill>
                <a:solidFill>
                  <a:srgbClr val="ffffff"/>
                </a:solidFill>
              </a:uFill>
              <a:latin typeface="Arial"/>
            </a:endParaRPr>
          </a:p>
          <a:p>
            <a:pPr algn="ctr">
              <a:lnSpc>
                <a:spcPct val="100000"/>
              </a:lnSpc>
            </a:pPr>
            <a:r>
              <a:rPr b="1" lang="en-GB" sz="2200" spc="-1" strike="noStrike">
                <a:solidFill>
                  <a:srgbClr val="006600"/>
                </a:solidFill>
                <a:uFill>
                  <a:solidFill>
                    <a:srgbClr val="ffffff"/>
                  </a:solidFill>
                </a:uFill>
                <a:latin typeface="Calibri"/>
                <a:ea typeface="DejaVu Sans"/>
              </a:rPr>
              <a:t>tolerance to submergence for up to three weeks.</a:t>
            </a:r>
            <a:endParaRPr b="0" lang="en-GB" sz="1800" spc="-1" strike="noStrike">
              <a:solidFill>
                <a:srgbClr val="000000"/>
              </a:solidFill>
              <a:uFill>
                <a:solidFill>
                  <a:srgbClr val="ffffff"/>
                </a:solidFill>
              </a:uFill>
              <a:latin typeface="Arial"/>
            </a:endParaRPr>
          </a:p>
        </p:txBody>
      </p:sp>
      <p:sp>
        <p:nvSpPr>
          <p:cNvPr id="313" name="CustomShape 2"/>
          <p:cNvSpPr/>
          <p:nvPr/>
        </p:nvSpPr>
        <p:spPr>
          <a:xfrm>
            <a:off x="8496000" y="7128000"/>
            <a:ext cx="1509120" cy="365760"/>
          </a:xfrm>
          <a:prstGeom prst="rect">
            <a:avLst/>
          </a:prstGeom>
          <a:solidFill>
            <a:srgbClr val="ffffff"/>
          </a:solidFill>
          <a:ln>
            <a:noFill/>
          </a:ln>
        </p:spPr>
        <p:style>
          <a:lnRef idx="0"/>
          <a:fillRef idx="0"/>
          <a:effectRef idx="0"/>
          <a:fontRef idx="minor"/>
        </p:style>
        <p:txBody>
          <a:bodyPr lIns="90000" rIns="90000" tIns="45000" bIns="45000"/>
          <a:p>
            <a:pPr algn="ctr">
              <a:lnSpc>
                <a:spcPct val="100000"/>
              </a:lnSpc>
            </a:pPr>
            <a:r>
              <a:rPr b="1" lang="en-GB" sz="1800" spc="-1" strike="noStrike">
                <a:solidFill>
                  <a:srgbClr val="006600"/>
                </a:solidFill>
                <a:uFill>
                  <a:solidFill>
                    <a:srgbClr val="ffffff"/>
                  </a:solidFill>
                </a:uFill>
                <a:latin typeface="Calibri"/>
                <a:ea typeface="DejaVu Sans"/>
              </a:rPr>
              <a:t>Source: IRRI</a:t>
            </a:r>
            <a:endParaRPr b="0" lang="en-GB" sz="1800" spc="-1" strike="noStrike">
              <a:solidFill>
                <a:srgbClr val="000000"/>
              </a:solidFill>
              <a:uFill>
                <a:solidFill>
                  <a:srgbClr val="ffffff"/>
                </a:solidFill>
              </a:uFill>
              <a:latin typeface="Arial"/>
            </a:endParaRPr>
          </a:p>
        </p:txBody>
      </p:sp>
    </p:spTree>
  </p:cSld>
  <p:timing>
    <p:tnLst>
      <p:par>
        <p:cTn id="41" dur="indefinite" restart="never" nodeType="tmRoot">
          <p:childTnLst>
            <p:seq>
              <p:cTn id="42"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4" name="Picture 1" descr=""/>
          <p:cNvPicPr/>
          <p:nvPr/>
        </p:nvPicPr>
        <p:blipFill>
          <a:blip r:embed="rId1"/>
          <a:stretch/>
        </p:blipFill>
        <p:spPr>
          <a:xfrm>
            <a:off x="0" y="1491480"/>
            <a:ext cx="10076760" cy="5671080"/>
          </a:xfrm>
          <a:prstGeom prst="rect">
            <a:avLst/>
          </a:prstGeom>
          <a:ln>
            <a:noFill/>
          </a:ln>
        </p:spPr>
      </p:pic>
      <p:sp>
        <p:nvSpPr>
          <p:cNvPr id="315" name="CustomShape 1"/>
          <p:cNvSpPr/>
          <p:nvPr/>
        </p:nvSpPr>
        <p:spPr>
          <a:xfrm>
            <a:off x="144360" y="531000"/>
            <a:ext cx="9788400" cy="6343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000" spc="-1" strike="noStrike">
                <a:solidFill>
                  <a:srgbClr val="006600"/>
                </a:solidFill>
                <a:uFill>
                  <a:solidFill>
                    <a:srgbClr val="ffffff"/>
                  </a:solidFill>
                </a:uFill>
                <a:latin typeface="Calibri"/>
                <a:ea typeface="DejaVu Sans"/>
              </a:rPr>
              <a:t>Farmer: Jasoda Bala</a:t>
            </a:r>
            <a:endParaRPr b="0" lang="en-GB" sz="1800" spc="-1" strike="noStrike">
              <a:solidFill>
                <a:srgbClr val="000000"/>
              </a:solidFill>
              <a:uFill>
                <a:solidFill>
                  <a:srgbClr val="ffffff"/>
                </a:solidFill>
              </a:uFill>
              <a:latin typeface="Arial"/>
            </a:endParaRPr>
          </a:p>
          <a:p>
            <a:pPr algn="ctr">
              <a:lnSpc>
                <a:spcPct val="100000"/>
              </a:lnSpc>
            </a:pPr>
            <a:r>
              <a:rPr b="1" lang="en-GB" sz="1600" spc="-1" strike="noStrike">
                <a:solidFill>
                  <a:srgbClr val="006600"/>
                </a:solidFill>
                <a:uFill>
                  <a:solidFill>
                    <a:srgbClr val="ffffff"/>
                  </a:solidFill>
                </a:uFill>
                <a:latin typeface="Calibri"/>
                <a:ea typeface="DejaVu Sans"/>
              </a:rPr>
              <a:t>Village: West Barubari; Union: Barubari; Upazila: Nageswari; District: Kurigram</a:t>
            </a:r>
            <a:endParaRPr b="0" lang="en-GB" sz="1800" spc="-1" strike="noStrike">
              <a:solidFill>
                <a:srgbClr val="000000"/>
              </a:solidFill>
              <a:uFill>
                <a:solidFill>
                  <a:srgbClr val="ffffff"/>
                </a:solidFill>
              </a:uFill>
              <a:latin typeface="Arial"/>
            </a:endParaRPr>
          </a:p>
        </p:txBody>
      </p:sp>
      <p:sp>
        <p:nvSpPr>
          <p:cNvPr id="316" name="CustomShape 2"/>
          <p:cNvSpPr/>
          <p:nvPr/>
        </p:nvSpPr>
        <p:spPr>
          <a:xfrm>
            <a:off x="263880" y="2063880"/>
            <a:ext cx="1688400" cy="360360"/>
          </a:xfrm>
          <a:prstGeom prst="rect">
            <a:avLst/>
          </a:prstGeom>
          <a:solidFill>
            <a:srgbClr val="ffffff"/>
          </a:solidFill>
          <a:ln>
            <a:noFill/>
          </a:ln>
        </p:spPr>
        <p:style>
          <a:lnRef idx="0"/>
          <a:fillRef idx="0"/>
          <a:effectRef idx="0"/>
          <a:fontRef idx="minor"/>
        </p:style>
        <p:txBody>
          <a:bodyPr lIns="90000" rIns="90000" tIns="45000" bIns="45000"/>
          <a:p>
            <a:pPr algn="ctr">
              <a:lnSpc>
                <a:spcPct val="100000"/>
              </a:lnSpc>
            </a:pPr>
            <a:r>
              <a:rPr b="1" lang="en-GB" sz="1800" spc="-1" strike="noStrike">
                <a:solidFill>
                  <a:srgbClr val="006600"/>
                </a:solidFill>
                <a:uFill>
                  <a:solidFill>
                    <a:srgbClr val="ffffff"/>
                  </a:solidFill>
                </a:uFill>
                <a:latin typeface="Calibri"/>
                <a:ea typeface="DejaVu Sans"/>
              </a:rPr>
              <a:t>Binadhan-11</a:t>
            </a:r>
            <a:endParaRPr b="0" lang="en-GB" sz="1800" spc="-1" strike="noStrike">
              <a:solidFill>
                <a:srgbClr val="000000"/>
              </a:solidFill>
              <a:uFill>
                <a:solidFill>
                  <a:srgbClr val="ffffff"/>
                </a:solidFill>
              </a:uFill>
              <a:latin typeface="Arial"/>
            </a:endParaRPr>
          </a:p>
        </p:txBody>
      </p:sp>
      <p:sp>
        <p:nvSpPr>
          <p:cNvPr id="317" name="CustomShape 3"/>
          <p:cNvSpPr/>
          <p:nvPr/>
        </p:nvSpPr>
        <p:spPr>
          <a:xfrm>
            <a:off x="1847880" y="1900080"/>
            <a:ext cx="360" cy="228600"/>
          </a:xfrm>
          <a:custGeom>
            <a:avLst/>
            <a:gdLst/>
            <a:ahLst/>
            <a:rect l="l" t="t" r="r" b="b"/>
            <a:pathLst>
              <a:path w="21600" h="21600">
                <a:moveTo>
                  <a:pt x="0" y="0"/>
                </a:moveTo>
                <a:lnTo>
                  <a:pt x="21600" y="21600"/>
                </a:lnTo>
              </a:path>
            </a:pathLst>
          </a:custGeom>
          <a:noFill/>
          <a:ln w="28440">
            <a:solidFill>
              <a:srgbClr val="ffffff"/>
            </a:solidFill>
            <a:round/>
            <a:tailEnd len="med" type="triangle" w="med"/>
          </a:ln>
        </p:spPr>
        <p:style>
          <a:lnRef idx="0"/>
          <a:fillRef idx="0"/>
          <a:effectRef idx="0"/>
          <a:fontRef idx="minor"/>
        </p:style>
      </p:sp>
      <p:sp>
        <p:nvSpPr>
          <p:cNvPr id="318" name="CustomShape 4"/>
          <p:cNvSpPr/>
          <p:nvPr/>
        </p:nvSpPr>
        <p:spPr>
          <a:xfrm>
            <a:off x="108360" y="83880"/>
            <a:ext cx="9860400" cy="42192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200" spc="-1" strike="noStrike">
                <a:solidFill>
                  <a:srgbClr val="006600"/>
                </a:solidFill>
                <a:uFill>
                  <a:solidFill>
                    <a:srgbClr val="ffffff"/>
                  </a:solidFill>
                </a:uFill>
                <a:latin typeface="Arial"/>
                <a:ea typeface="DejaVu Sans"/>
              </a:rPr>
              <a:t>Field performance of  Sub1 Varieties in Bangladesh (Aman 2015)</a:t>
            </a:r>
            <a:endParaRPr b="0" lang="en-GB" sz="1800" spc="-1" strike="noStrike">
              <a:solidFill>
                <a:srgbClr val="000000"/>
              </a:solidFill>
              <a:uFill>
                <a:solidFill>
                  <a:srgbClr val="ffffff"/>
                </a:solidFill>
              </a:uFill>
              <a:latin typeface="Arial"/>
            </a:endParaRPr>
          </a:p>
        </p:txBody>
      </p:sp>
      <p:sp>
        <p:nvSpPr>
          <p:cNvPr id="319" name="CustomShape 5"/>
          <p:cNvSpPr/>
          <p:nvPr/>
        </p:nvSpPr>
        <p:spPr>
          <a:xfrm>
            <a:off x="288000" y="3960000"/>
            <a:ext cx="2840400" cy="680400"/>
          </a:xfrm>
          <a:prstGeom prst="rect">
            <a:avLst/>
          </a:prstGeom>
          <a:solidFill>
            <a:srgbClr val="ffffff"/>
          </a:solidFill>
          <a:ln>
            <a:solidFill>
              <a:srgbClr val="ffffff"/>
            </a:solidFill>
          </a:ln>
        </p:spPr>
        <p:style>
          <a:lnRef idx="0"/>
          <a:fillRef idx="0"/>
          <a:effectRef idx="0"/>
          <a:fontRef idx="minor"/>
        </p:style>
        <p:txBody>
          <a:bodyPr wrap="none" lIns="90000" rIns="90000" tIns="45000" bIns="45000" anchor="ctr"/>
          <a:p>
            <a:pPr algn="ctr">
              <a:lnSpc>
                <a:spcPct val="100000"/>
              </a:lnSpc>
            </a:pPr>
            <a:r>
              <a:rPr b="1" lang="en-GB" sz="1800" spc="-1" strike="noStrike">
                <a:solidFill>
                  <a:srgbClr val="006600"/>
                </a:solidFill>
                <a:uFill>
                  <a:solidFill>
                    <a:srgbClr val="ffffff"/>
                  </a:solidFill>
                </a:uFill>
                <a:latin typeface="Arial"/>
                <a:ea typeface="DejaVu Sans"/>
              </a:rPr>
              <a:t>Swarna</a:t>
            </a:r>
            <a:endParaRPr b="0" lang="en-GB" sz="1800" spc="-1" strike="noStrike">
              <a:solidFill>
                <a:srgbClr val="000000"/>
              </a:solidFill>
              <a:uFill>
                <a:solidFill>
                  <a:srgbClr val="ffffff"/>
                </a:solidFill>
              </a:uFill>
              <a:latin typeface="Arial"/>
            </a:endParaRPr>
          </a:p>
          <a:p>
            <a:pPr algn="ctr">
              <a:lnSpc>
                <a:spcPct val="100000"/>
              </a:lnSpc>
            </a:pPr>
            <a:r>
              <a:rPr b="1" lang="en-GB" sz="1800" spc="-1" strike="noStrike">
                <a:solidFill>
                  <a:srgbClr val="006600"/>
                </a:solidFill>
                <a:uFill>
                  <a:solidFill>
                    <a:srgbClr val="ffffff"/>
                  </a:solidFill>
                </a:uFill>
                <a:latin typeface="Arial"/>
                <a:ea typeface="DejaVu Sans"/>
              </a:rPr>
              <a:t>Submergence: 22-23 days</a:t>
            </a:r>
            <a:endParaRPr b="0" lang="en-GB" sz="1800" spc="-1" strike="noStrike">
              <a:solidFill>
                <a:srgbClr val="000000"/>
              </a:solidFill>
              <a:uFill>
                <a:solidFill>
                  <a:srgbClr val="ffffff"/>
                </a:solidFill>
              </a:uFill>
              <a:latin typeface="Arial"/>
            </a:endParaRPr>
          </a:p>
        </p:txBody>
      </p:sp>
      <p:sp>
        <p:nvSpPr>
          <p:cNvPr id="320" name="CustomShape 6"/>
          <p:cNvSpPr/>
          <p:nvPr/>
        </p:nvSpPr>
        <p:spPr>
          <a:xfrm>
            <a:off x="7020000" y="5904000"/>
            <a:ext cx="2732400" cy="860400"/>
          </a:xfrm>
          <a:prstGeom prst="rect">
            <a:avLst/>
          </a:prstGeom>
          <a:solidFill>
            <a:srgbClr val="ffffff"/>
          </a:solidFill>
          <a:ln>
            <a:noFill/>
          </a:ln>
        </p:spPr>
        <p:style>
          <a:lnRef idx="0"/>
          <a:fillRef idx="0"/>
          <a:effectRef idx="0"/>
          <a:fontRef idx="minor"/>
        </p:style>
        <p:txBody>
          <a:bodyPr lIns="90000" rIns="90000" tIns="45000" bIns="45000" anchor="ctr"/>
          <a:p>
            <a:pPr algn="ctr">
              <a:lnSpc>
                <a:spcPct val="100000"/>
              </a:lnSpc>
            </a:pPr>
            <a:r>
              <a:rPr b="1" lang="en-GB" sz="1800" spc="-1" strike="noStrike" u="sng">
                <a:solidFill>
                  <a:srgbClr val="006600"/>
                </a:solidFill>
                <a:uFill>
                  <a:solidFill>
                    <a:srgbClr val="ffffff"/>
                  </a:solidFill>
                </a:uFill>
                <a:latin typeface="Arial"/>
                <a:ea typeface="DejaVu Sans"/>
              </a:rPr>
              <a:t>BRRI Dhan 51</a:t>
            </a:r>
            <a:endParaRPr b="0" lang="en-GB" sz="1800" spc="-1" strike="noStrike">
              <a:solidFill>
                <a:srgbClr val="000000"/>
              </a:solidFill>
              <a:uFill>
                <a:solidFill>
                  <a:srgbClr val="ffffff"/>
                </a:solidFill>
              </a:uFill>
              <a:latin typeface="Arial"/>
            </a:endParaRPr>
          </a:p>
          <a:p>
            <a:pPr algn="ctr">
              <a:lnSpc>
                <a:spcPct val="100000"/>
              </a:lnSpc>
            </a:pPr>
            <a:r>
              <a:rPr b="1" lang="en-GB" sz="1800" spc="-1" strike="noStrike">
                <a:solidFill>
                  <a:srgbClr val="006600"/>
                </a:solidFill>
                <a:uFill>
                  <a:solidFill>
                    <a:srgbClr val="ffffff"/>
                  </a:solidFill>
                </a:uFill>
                <a:latin typeface="Arial"/>
                <a:ea typeface="DejaVu Sans"/>
              </a:rPr>
              <a:t>Submergence: 18 days</a:t>
            </a:r>
            <a:endParaRPr b="0" lang="en-GB" sz="1800" spc="-1" strike="noStrike">
              <a:solidFill>
                <a:srgbClr val="000000"/>
              </a:solidFill>
              <a:uFill>
                <a:solidFill>
                  <a:srgbClr val="ffffff"/>
                </a:solidFill>
              </a:uFill>
              <a:latin typeface="Arial"/>
            </a:endParaRPr>
          </a:p>
          <a:p>
            <a:pPr algn="ctr">
              <a:lnSpc>
                <a:spcPct val="100000"/>
              </a:lnSpc>
            </a:pPr>
            <a:r>
              <a:rPr b="1" lang="en-GB" sz="1800" spc="-1" strike="noStrike">
                <a:solidFill>
                  <a:srgbClr val="006600"/>
                </a:solidFill>
                <a:uFill>
                  <a:solidFill>
                    <a:srgbClr val="ffffff"/>
                  </a:solidFill>
                </a:uFill>
                <a:latin typeface="Arial"/>
                <a:ea typeface="DejaVu Sans"/>
              </a:rPr>
              <a:t>Yield 5.04 t/ha</a:t>
            </a:r>
            <a:endParaRPr b="0" lang="en-GB" sz="1800" spc="-1" strike="noStrike">
              <a:solidFill>
                <a:srgbClr val="000000"/>
              </a:solidFill>
              <a:uFill>
                <a:solidFill>
                  <a:srgbClr val="ffffff"/>
                </a:solidFill>
              </a:uFill>
              <a:latin typeface="Arial"/>
            </a:endParaRPr>
          </a:p>
        </p:txBody>
      </p:sp>
      <p:sp>
        <p:nvSpPr>
          <p:cNvPr id="321" name="CustomShape 7"/>
          <p:cNvSpPr/>
          <p:nvPr/>
        </p:nvSpPr>
        <p:spPr>
          <a:xfrm>
            <a:off x="8208000" y="7164000"/>
            <a:ext cx="1869120" cy="365760"/>
          </a:xfrm>
          <a:prstGeom prst="rect">
            <a:avLst/>
          </a:prstGeom>
          <a:noFill/>
          <a:ln>
            <a:noFill/>
          </a:ln>
        </p:spPr>
        <p:style>
          <a:lnRef idx="0"/>
          <a:fillRef idx="0"/>
          <a:effectRef idx="0"/>
          <a:fontRef idx="minor"/>
        </p:style>
        <p:txBody>
          <a:bodyPr lIns="90000" rIns="90000" tIns="45000" bIns="45000"/>
          <a:p>
            <a:pPr algn="r">
              <a:lnSpc>
                <a:spcPct val="100000"/>
              </a:lnSpc>
            </a:pPr>
            <a:r>
              <a:rPr b="1" lang="en-GB" sz="1800" spc="-1" strike="noStrike">
                <a:solidFill>
                  <a:srgbClr val="006600"/>
                </a:solidFill>
                <a:uFill>
                  <a:solidFill>
                    <a:srgbClr val="ffffff"/>
                  </a:solidFill>
                </a:uFill>
                <a:latin typeface="Calibri"/>
                <a:ea typeface="DejaVu Sans"/>
              </a:rPr>
              <a:t>Source: IRRI</a:t>
            </a:r>
            <a:endParaRPr b="0" lang="en-GB" sz="1800" spc="-1" strike="noStrike">
              <a:solidFill>
                <a:srgbClr val="000000"/>
              </a:solidFill>
              <a:uFill>
                <a:solidFill>
                  <a:srgbClr val="ffffff"/>
                </a:solidFill>
              </a:uFill>
              <a:latin typeface="Arial"/>
            </a:endParaRPr>
          </a:p>
        </p:txBody>
      </p:sp>
    </p:spTree>
  </p:cSld>
  <p:timing>
    <p:tnLst>
      <p:par>
        <p:cTn id="43" dur="indefinite" restart="never" nodeType="tmRoot">
          <p:childTnLst>
            <p:seq>
              <p:cTn id="44"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2" name="" descr=""/>
          <p:cNvPicPr/>
          <p:nvPr/>
        </p:nvPicPr>
        <p:blipFill>
          <a:blip r:embed="rId1"/>
          <a:stretch/>
        </p:blipFill>
        <p:spPr>
          <a:xfrm>
            <a:off x="5433120" y="216000"/>
            <a:ext cx="4447800" cy="3609000"/>
          </a:xfrm>
          <a:prstGeom prst="rect">
            <a:avLst/>
          </a:prstGeom>
          <a:ln>
            <a:noFill/>
          </a:ln>
        </p:spPr>
      </p:pic>
      <p:pic>
        <p:nvPicPr>
          <p:cNvPr id="323" name="" descr=""/>
          <p:cNvPicPr/>
          <p:nvPr/>
        </p:nvPicPr>
        <p:blipFill>
          <a:blip r:embed="rId2"/>
          <a:stretch/>
        </p:blipFill>
        <p:spPr>
          <a:xfrm>
            <a:off x="5433840" y="3947040"/>
            <a:ext cx="4446360" cy="1991160"/>
          </a:xfrm>
          <a:prstGeom prst="rect">
            <a:avLst/>
          </a:prstGeom>
          <a:ln>
            <a:noFill/>
          </a:ln>
        </p:spPr>
      </p:pic>
      <p:pic>
        <p:nvPicPr>
          <p:cNvPr id="324" name="" descr=""/>
          <p:cNvPicPr/>
          <p:nvPr/>
        </p:nvPicPr>
        <p:blipFill>
          <a:blip r:embed="rId3"/>
          <a:stretch/>
        </p:blipFill>
        <p:spPr>
          <a:xfrm>
            <a:off x="0" y="360"/>
            <a:ext cx="5153400" cy="7557480"/>
          </a:xfrm>
          <a:prstGeom prst="rect">
            <a:avLst/>
          </a:prstGeom>
          <a:ln>
            <a:noFill/>
          </a:ln>
        </p:spPr>
      </p:pic>
      <p:sp>
        <p:nvSpPr>
          <p:cNvPr id="325" name="CustomShape 1"/>
          <p:cNvSpPr/>
          <p:nvPr/>
        </p:nvSpPr>
        <p:spPr>
          <a:xfrm>
            <a:off x="5433120" y="5987160"/>
            <a:ext cx="4447800" cy="1650600"/>
          </a:xfrm>
          <a:prstGeom prst="rect">
            <a:avLst/>
          </a:prstGeom>
          <a:noFill/>
          <a:ln>
            <a:noFill/>
          </a:ln>
        </p:spPr>
        <p:style>
          <a:lnRef idx="0"/>
          <a:fillRef idx="0"/>
          <a:effectRef idx="0"/>
          <a:fontRef idx="minor"/>
        </p:style>
        <p:txBody>
          <a:bodyPr lIns="90000" rIns="90000" tIns="45000" bIns="45000"/>
          <a:p>
            <a:pPr algn="ctr">
              <a:lnSpc>
                <a:spcPct val="100000"/>
              </a:lnSpc>
            </a:pPr>
            <a:r>
              <a:rPr b="1" lang="en-GB" sz="2400" spc="-1" strike="noStrike">
                <a:solidFill>
                  <a:srgbClr val="006600"/>
                </a:solidFill>
                <a:uFill>
                  <a:solidFill>
                    <a:srgbClr val="ffffff"/>
                  </a:solidFill>
                </a:uFill>
                <a:latin typeface="Calibri"/>
                <a:ea typeface="DejaVu Sans"/>
              </a:rPr>
              <a:t>The 3000 rice genomes project</a:t>
            </a:r>
            <a:endParaRPr b="0" lang="en-GB" sz="1800" spc="-1" strike="noStrike">
              <a:solidFill>
                <a:srgbClr val="000000"/>
              </a:solidFill>
              <a:uFill>
                <a:solidFill>
                  <a:srgbClr val="ffffff"/>
                </a:solidFill>
              </a:uFill>
              <a:latin typeface="Arial"/>
            </a:endParaRPr>
          </a:p>
          <a:p>
            <a:pPr algn="ctr">
              <a:lnSpc>
                <a:spcPct val="100000"/>
              </a:lnSpc>
            </a:pPr>
            <a:r>
              <a:rPr b="1" lang="en-GB" sz="2400" spc="-1" strike="noStrike">
                <a:solidFill>
                  <a:srgbClr val="006600"/>
                </a:solidFill>
                <a:uFill>
                  <a:solidFill>
                    <a:srgbClr val="ffffff"/>
                  </a:solidFill>
                </a:uFill>
                <a:latin typeface="Calibri"/>
                <a:ea typeface="DejaVu Sans"/>
              </a:rPr>
              <a:t>GigaScience 2014 3:7 </a:t>
            </a:r>
            <a:endParaRPr b="0" lang="en-GB" sz="1800" spc="-1" strike="noStrike">
              <a:solidFill>
                <a:srgbClr val="000000"/>
              </a:solidFill>
              <a:uFill>
                <a:solidFill>
                  <a:srgbClr val="ffffff"/>
                </a:solidFill>
              </a:uFill>
              <a:latin typeface="Arial"/>
            </a:endParaRPr>
          </a:p>
          <a:p>
            <a:pPr algn="ctr">
              <a:lnSpc>
                <a:spcPct val="100000"/>
              </a:lnSpc>
            </a:pPr>
            <a:r>
              <a:rPr b="1" lang="en-GB" sz="2400" spc="-1" strike="noStrike">
                <a:solidFill>
                  <a:srgbClr val="006600"/>
                </a:solidFill>
                <a:uFill>
                  <a:solidFill>
                    <a:srgbClr val="ffffff"/>
                  </a:solidFill>
                </a:uFill>
                <a:latin typeface="Calibri"/>
                <a:ea typeface="DejaVu Sans"/>
              </a:rPr>
              <a:t>DOI: 10.1186/2047-217X-3-7</a:t>
            </a:r>
            <a:endParaRPr b="0" lang="en-GB" sz="1800" spc="-1" strike="noStrike">
              <a:solidFill>
                <a:srgbClr val="000000"/>
              </a:solidFill>
              <a:uFill>
                <a:solidFill>
                  <a:srgbClr val="ffffff"/>
                </a:solidFill>
              </a:uFill>
              <a:latin typeface="Arial"/>
            </a:endParaRPr>
          </a:p>
        </p:txBody>
      </p:sp>
    </p:spTree>
  </p:cSld>
  <p:timing>
    <p:tnLst>
      <p:par>
        <p:cTn id="45" dur="indefinite" restart="never" nodeType="tmRoot">
          <p:childTnLst>
            <p:seq>
              <p:cTn id="46"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983</TotalTime>
  <Application>LibreOffice/5.1.2.2$Windows_x86 LibreOffice_project/d3bf12ecb743fc0d20e0be0c58ca359301eb705f</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2016-05-23T08:05:24Z</dcterms:created>
  <dc:creator>Mike Jackson</dc:creator>
  <dc:description/>
  <dc:language>en-GB</dc:language>
  <cp:lastModifiedBy>Mike Jackson</cp:lastModifiedBy>
  <cp:lastPrinted>2016-06-01T10:20:33Z</cp:lastPrinted>
  <dcterms:modified xsi:type="dcterms:W3CDTF">2016-06-01T11:10:51Z</dcterms:modified>
  <cp:revision>139</cp:revision>
  <dc:subject/>
  <dc:title/>
</cp:coreProperties>
</file>