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260" r:id="rId3"/>
    <p:sldId id="283" r:id="rId4"/>
    <p:sldId id="284" r:id="rId5"/>
    <p:sldId id="297" r:id="rId6"/>
    <p:sldId id="301" r:id="rId7"/>
    <p:sldId id="298" r:id="rId8"/>
    <p:sldId id="299" r:id="rId9"/>
    <p:sldId id="300" r:id="rId10"/>
    <p:sldId id="285" r:id="rId11"/>
    <p:sldId id="280" r:id="rId12"/>
    <p:sldId id="287" r:id="rId13"/>
  </p:sldIdLst>
  <p:sldSz cx="9144000" cy="6858000" type="screen4x3"/>
  <p:notesSz cx="7099300" cy="102235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6600"/>
    <a:srgbClr val="0080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88" autoAdjust="0"/>
    <p:restoredTop sz="94673" autoAdjust="0"/>
  </p:normalViewPr>
  <p:slideViewPr>
    <p:cSldViewPr>
      <p:cViewPr varScale="1">
        <p:scale>
          <a:sx n="73" d="100"/>
          <a:sy n="73" d="100"/>
        </p:scale>
        <p:origin x="82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6DDBE32B-FA23-4FA1-8B9B-525FCCFEA16D}" type="datetimeFigureOut">
              <a:rPr lang="pt-PT" smtClean="0"/>
              <a:t>01/06/2016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7B84F7E5-D17B-492A-8E44-D1091B315F2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0740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4357F9FA-8C37-4CB0-B991-C93D180CF590}" type="datetimeFigureOut">
              <a:rPr lang="en-GB" smtClean="0"/>
              <a:pPr/>
              <a:t>01/06/2016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6763"/>
            <a:ext cx="5111750" cy="3833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84" tIns="49492" rIns="98984" bIns="4949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56163"/>
            <a:ext cx="5679440" cy="4600575"/>
          </a:xfrm>
          <a:prstGeom prst="rect">
            <a:avLst/>
          </a:prstGeom>
        </p:spPr>
        <p:txBody>
          <a:bodyPr vert="horz" lIns="98984" tIns="49492" rIns="98984" bIns="4949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F8EC0825-904D-4A9B-A7BB-33F6398E1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6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C0825-904D-4A9B-A7BB-33F6398E141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533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942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100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444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4D1A94-601D-42CB-BEAD-ED178317FDD3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03763"/>
            <a:ext cx="4981575" cy="4457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835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ub_burgundy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-1588"/>
            <a:ext cx="9148763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97088" y="2478088"/>
            <a:ext cx="5218112" cy="190817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562600"/>
            <a:ext cx="8456613" cy="1065213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65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65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5613"/>
            <a:ext cx="19431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5613"/>
            <a:ext cx="567690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ordmarque_burgundy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97613" y="5594350"/>
            <a:ext cx="2846387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56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65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o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Char char="–"/>
        <a:defRPr sz="28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720" y="2348880"/>
            <a:ext cx="5218112" cy="2304256"/>
          </a:xfrm>
        </p:spPr>
        <p:txBody>
          <a:bodyPr tIns="0" bIns="0"/>
          <a:lstStyle/>
          <a:p>
            <a:pPr algn="ctr" eaLnBrk="1" hangingPunct="1"/>
            <a:r>
              <a:rPr lang="en-US" sz="4800" dirty="0" smtClean="0">
                <a:solidFill>
                  <a:srgbClr val="009900"/>
                </a:solidFill>
              </a:rPr>
              <a:t>CUPGR: </a:t>
            </a:r>
            <a:br>
              <a:rPr lang="en-US" sz="4800" dirty="0" smtClean="0">
                <a:solidFill>
                  <a:srgbClr val="009900"/>
                </a:solidFill>
              </a:rPr>
            </a:br>
            <a:r>
              <a:rPr lang="en-US" sz="4800" dirty="0" smtClean="0">
                <a:solidFill>
                  <a:srgbClr val="009900"/>
                </a:solidFill>
              </a:rPr>
              <a:t>a context</a:t>
            </a:r>
            <a:r>
              <a:rPr lang="en-GB" sz="44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en-GB" sz="44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</a:br>
            <a:endParaRPr lang="en-US" sz="4400" b="1" dirty="0" smtClean="0">
              <a:solidFill>
                <a:srgbClr val="C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4771" y="4437112"/>
            <a:ext cx="8456613" cy="705173"/>
          </a:xfrm>
        </p:spPr>
        <p:txBody>
          <a:bodyPr/>
          <a:lstStyle/>
          <a:p>
            <a:pPr algn="ctr" eaLnBrk="1" hangingPunct="1"/>
            <a:r>
              <a:rPr lang="en-GB" sz="2400" b="1" dirty="0"/>
              <a:t>N. </a:t>
            </a:r>
            <a:r>
              <a:rPr lang="en-GB" sz="2400" b="1" dirty="0" smtClean="0"/>
              <a:t>Maxted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32040" y="344278"/>
            <a:ext cx="4201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800" dirty="0">
                <a:solidFill>
                  <a:srgbClr val="002060"/>
                </a:solidFill>
              </a:rPr>
              <a:t>Plant Genetic Resources: </a:t>
            </a:r>
            <a:endParaRPr lang="en-GB" sz="1800" dirty="0" smtClean="0">
              <a:solidFill>
                <a:srgbClr val="002060"/>
              </a:solidFill>
            </a:endParaRPr>
          </a:p>
          <a:p>
            <a:pPr algn="r"/>
            <a:r>
              <a:rPr lang="en-GB" sz="1800" dirty="0" smtClean="0">
                <a:solidFill>
                  <a:srgbClr val="002060"/>
                </a:solidFill>
              </a:rPr>
              <a:t>Our </a:t>
            </a:r>
            <a:r>
              <a:rPr lang="en-GB" sz="1800" dirty="0">
                <a:solidFill>
                  <a:srgbClr val="002060"/>
                </a:solidFill>
              </a:rPr>
              <a:t>challenges, our food, our </a:t>
            </a:r>
            <a:r>
              <a:rPr lang="en-GB" sz="1800" dirty="0" smtClean="0">
                <a:solidFill>
                  <a:srgbClr val="002060"/>
                </a:solidFill>
              </a:rPr>
              <a:t>future</a:t>
            </a:r>
          </a:p>
          <a:p>
            <a:pPr algn="r"/>
            <a:r>
              <a:rPr lang="en-GB" sz="1800" dirty="0" smtClean="0">
                <a:solidFill>
                  <a:srgbClr val="002060"/>
                </a:solidFill>
              </a:rPr>
              <a:t>2</a:t>
            </a:r>
            <a:r>
              <a:rPr lang="en-GB" sz="1800" baseline="30000" dirty="0" smtClean="0">
                <a:solidFill>
                  <a:srgbClr val="002060"/>
                </a:solidFill>
              </a:rPr>
              <a:t>nd</a:t>
            </a:r>
            <a:r>
              <a:rPr lang="en-GB" sz="1800" dirty="0" smtClean="0">
                <a:solidFill>
                  <a:srgbClr val="002060"/>
                </a:solidFill>
              </a:rPr>
              <a:t> June 2016</a:t>
            </a:r>
            <a:endParaRPr lang="en-GB" sz="1800" dirty="0">
              <a:solidFill>
                <a:srgbClr val="002060"/>
              </a:solidFill>
            </a:endParaRPr>
          </a:p>
        </p:txBody>
      </p:sp>
      <p:pic>
        <p:nvPicPr>
          <p:cNvPr id="5" name="Picture 4" descr="N:\POLICY SPECIFIC\Plant Genetics Resources (PGR)\UK country reports\Ex situ wheat regeneration at JI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310" y="5416550"/>
            <a:ext cx="21685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N:\POLICY SPECIFIC\Plant Genetics Resources (PGR)\UK country reports\CRAMBE-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247" y="5416550"/>
            <a:ext cx="21590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N:\POLICY SPECIFIC\Plant Genetics Resources (PGR)\UK country reports\THROWS-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435" y="5416550"/>
            <a:ext cx="1919287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C:\Users\m187736\Pictures\2011-12-20\82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503" y="5416550"/>
            <a:ext cx="1919288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N:\POLICY SPECIFIC\Plant Genetics Resources (PGR)\UK country reports\BERE-BE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597" y="5416550"/>
            <a:ext cx="15430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pPr lvl="1" algn="l"/>
            <a:r>
              <a:rPr lang="en-GB" sz="4800" b="1" dirty="0">
                <a:solidFill>
                  <a:srgbClr val="00B050"/>
                </a:solidFill>
              </a:rPr>
              <a:t>Scope and </a:t>
            </a:r>
            <a:r>
              <a:rPr lang="en-GB" sz="4800" b="1" dirty="0" smtClean="0">
                <a:solidFill>
                  <a:srgbClr val="00B050"/>
                </a:solidFill>
              </a:rPr>
              <a:t>ambition</a:t>
            </a:r>
            <a:endParaRPr lang="en-GB" sz="88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90" y="2132856"/>
            <a:ext cx="8229600" cy="4824536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sz="2400" dirty="0" smtClean="0"/>
              <a:t>Scope: LR, CWR, MP &amp; WHS</a:t>
            </a:r>
          </a:p>
        </p:txBody>
      </p:sp>
      <p:pic>
        <p:nvPicPr>
          <p:cNvPr id="1026" name="Picture 2" descr="PGRFA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t="16447" r="2124" b="7895"/>
          <a:stretch>
            <a:fillRect/>
          </a:stretch>
        </p:blipFill>
        <p:spPr bwMode="auto">
          <a:xfrm>
            <a:off x="381824" y="1490464"/>
            <a:ext cx="8186646" cy="485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2843808" y="4721050"/>
            <a:ext cx="1224136" cy="936104"/>
          </a:xfrm>
          <a:prstGeom prst="ellipse">
            <a:avLst/>
          </a:prstGeom>
          <a:noFill/>
          <a:ln w="101600"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123728" y="3263956"/>
            <a:ext cx="1224136" cy="936104"/>
          </a:xfrm>
          <a:prstGeom prst="ellipse">
            <a:avLst/>
          </a:prstGeom>
          <a:noFill/>
          <a:ln w="101600"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32248" y="6350358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000" dirty="0"/>
              <a:t>Goal is efficient and effective PGR conservation </a:t>
            </a:r>
            <a:r>
              <a:rPr lang="en-GB" sz="2000" dirty="0">
                <a:solidFill>
                  <a:srgbClr val="FF0000"/>
                </a:solidFill>
              </a:rPr>
              <a:t>AND USE</a:t>
            </a:r>
          </a:p>
        </p:txBody>
      </p:sp>
    </p:spTree>
    <p:extLst>
      <p:ext uri="{BB962C8B-B14F-4D97-AF65-F5344CB8AC3E}">
        <p14:creationId xmlns:p14="http://schemas.microsoft.com/office/powerpoint/2010/main" val="30149529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49313" y="260350"/>
            <a:ext cx="7467600" cy="1152525"/>
          </a:xfrm>
          <a:ln w="12700"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4000" dirty="0" smtClean="0">
                <a:solidFill>
                  <a:srgbClr val="009900"/>
                </a:solidFill>
                <a:latin typeface="Verdana" pitchFamily="34" charset="0"/>
                <a:cs typeface="Times New Roman" pitchFamily="18" charset="0"/>
              </a:rPr>
              <a:t>Challenge of the world’s food security</a:t>
            </a:r>
          </a:p>
        </p:txBody>
      </p:sp>
      <p:pic>
        <p:nvPicPr>
          <p:cNvPr id="17411" name="Picture 2" descr="fig 3"/>
          <p:cNvPicPr>
            <a:picLocks noChangeAspect="1" noChangeArrowheads="1"/>
          </p:cNvPicPr>
          <p:nvPr/>
        </p:nvPicPr>
        <p:blipFill>
          <a:blip r:embed="rId2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09"/>
          <a:stretch>
            <a:fillRect/>
          </a:stretch>
        </p:blipFill>
        <p:spPr bwMode="auto">
          <a:xfrm>
            <a:off x="500063" y="1503363"/>
            <a:ext cx="8137525" cy="5157787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51500" y="6308725"/>
            <a:ext cx="30972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1800" dirty="0"/>
              <a:t>Earth Policy Institute (2013)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85047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214313" y="609600"/>
            <a:ext cx="82438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5400" dirty="0">
                <a:solidFill>
                  <a:srgbClr val="009900"/>
                </a:solidFill>
                <a:cs typeface="Tahoma" panose="020B0604030504040204" pitchFamily="34" charset="0"/>
              </a:rPr>
              <a:t>What is a crop wild relative (CWR)?</a:t>
            </a:r>
            <a:r>
              <a:rPr lang="en-US" altLang="en-US" sz="5400" dirty="0">
                <a:solidFill>
                  <a:schemeClr val="tx2"/>
                </a:solidFill>
              </a:rPr>
              <a:t/>
            </a:r>
            <a:br>
              <a:rPr lang="en-US" altLang="en-US" sz="5400" dirty="0">
                <a:solidFill>
                  <a:schemeClr val="tx2"/>
                </a:solidFill>
              </a:rPr>
            </a:br>
            <a:endParaRPr lang="en-US" altLang="en-US" sz="5400" dirty="0">
              <a:solidFill>
                <a:schemeClr val="tx2"/>
              </a:solidFill>
            </a:endParaRP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214313" y="1785938"/>
            <a:ext cx="431958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GB" altLang="en-US" sz="2800" dirty="0">
                <a:cs typeface="Tahoma" panose="020B0604030504040204" pitchFamily="34" charset="0"/>
              </a:rPr>
              <a:t>A crop wild relative is a wild plant taxon that has an indirect use derived from its relatively close genetic relationship to a crop;</a:t>
            </a:r>
          </a:p>
          <a:p>
            <a:pPr>
              <a:buClrTx/>
              <a:buSzTx/>
              <a:buFontTx/>
              <a:buNone/>
            </a:pPr>
            <a:endParaRPr lang="en-GB" altLang="en-US" sz="2800" dirty="0">
              <a:cs typeface="Tahoma" panose="020B0604030504040204" pitchFamily="34" charset="0"/>
            </a:endParaRPr>
          </a:p>
          <a:p>
            <a:pPr>
              <a:buClrTx/>
              <a:buSzTx/>
              <a:buFontTx/>
              <a:buNone/>
            </a:pPr>
            <a:r>
              <a:rPr lang="en-GB" altLang="en-US" sz="2000" i="1" dirty="0" err="1">
                <a:cs typeface="Tahoma" panose="020B0604030504040204" pitchFamily="34" charset="0"/>
              </a:rPr>
              <a:t>Crambe</a:t>
            </a:r>
            <a:endParaRPr lang="en-GB" altLang="en-US" sz="2000" i="1" dirty="0">
              <a:cs typeface="Tahoma" panose="020B0604030504040204" pitchFamily="34" charset="0"/>
            </a:endParaRPr>
          </a:p>
          <a:p>
            <a:pPr>
              <a:buClrTx/>
              <a:buSzTx/>
              <a:buFontTx/>
              <a:buNone/>
            </a:pPr>
            <a:r>
              <a:rPr lang="en-GB" altLang="en-US" sz="2000" i="1" dirty="0">
                <a:cs typeface="Tahoma" panose="020B0604030504040204" pitchFamily="34" charset="0"/>
              </a:rPr>
              <a:t>maritima</a:t>
            </a:r>
            <a:endParaRPr lang="en-US" altLang="en-US" sz="2000" i="1" dirty="0">
              <a:cs typeface="Tahoma" panose="020B0604030504040204" pitchFamily="34" charset="0"/>
            </a:endParaRPr>
          </a:p>
        </p:txBody>
      </p:sp>
      <p:sp>
        <p:nvSpPr>
          <p:cNvPr id="36868" name="Rectangle 7"/>
          <p:cNvSpPr>
            <a:spLocks noChangeArrowheads="1"/>
          </p:cNvSpPr>
          <p:nvPr/>
        </p:nvSpPr>
        <p:spPr bwMode="auto">
          <a:xfrm>
            <a:off x="5500688" y="2071688"/>
            <a:ext cx="33099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GB" altLang="en-US" sz="2000" i="1">
                <a:cs typeface="Tahoma" panose="020B0604030504040204" pitchFamily="34" charset="0"/>
              </a:rPr>
              <a:t>Beta </a:t>
            </a:r>
          </a:p>
          <a:p>
            <a:pPr>
              <a:buClrTx/>
              <a:buSzTx/>
              <a:buFontTx/>
              <a:buNone/>
            </a:pPr>
            <a:r>
              <a:rPr lang="en-GB" altLang="en-US" sz="2000" i="1">
                <a:cs typeface="Tahoma" panose="020B0604030504040204" pitchFamily="34" charset="0"/>
              </a:rPr>
              <a:t>vulgaris </a:t>
            </a:r>
          </a:p>
          <a:p>
            <a:pPr>
              <a:buClrTx/>
              <a:buSzTx/>
              <a:buFontTx/>
              <a:buNone/>
            </a:pPr>
            <a:r>
              <a:rPr lang="en-GB" altLang="en-US" sz="2000">
                <a:cs typeface="Tahoma" panose="020B0604030504040204" pitchFamily="34" charset="0"/>
              </a:rPr>
              <a:t>var. </a:t>
            </a:r>
          </a:p>
          <a:p>
            <a:pPr>
              <a:buClrTx/>
              <a:buSzTx/>
              <a:buFontTx/>
              <a:buNone/>
            </a:pPr>
            <a:r>
              <a:rPr lang="en-GB" altLang="en-US" sz="2000" i="1">
                <a:cs typeface="Tahoma" panose="020B0604030504040204" pitchFamily="34" charset="0"/>
              </a:rPr>
              <a:t>maritima </a:t>
            </a:r>
          </a:p>
          <a:p>
            <a:pPr>
              <a:buClrTx/>
              <a:buSzTx/>
              <a:buFontTx/>
              <a:buNone/>
            </a:pPr>
            <a:endParaRPr lang="en-GB" altLang="en-US" sz="2000">
              <a:cs typeface="Tahoma" panose="020B0604030504040204" pitchFamily="34" charset="0"/>
            </a:endParaRPr>
          </a:p>
          <a:p>
            <a:pPr>
              <a:buClrTx/>
              <a:buSzTx/>
              <a:buFontTx/>
              <a:buNone/>
            </a:pPr>
            <a:endParaRPr lang="en-GB" altLang="en-US" sz="1000">
              <a:cs typeface="Tahoma" panose="020B0604030504040204" pitchFamily="34" charset="0"/>
            </a:endParaRPr>
          </a:p>
          <a:p>
            <a:pPr>
              <a:buClrTx/>
              <a:buSzTx/>
              <a:buFontTx/>
              <a:buNone/>
            </a:pPr>
            <a:r>
              <a:rPr lang="en-GB" altLang="en-US" sz="2800">
                <a:cs typeface="Tahoma" panose="020B0604030504040204" pitchFamily="34" charset="0"/>
              </a:rPr>
              <a:t>this relationship is defined in terms of the CWR belonging to gene pools 1 or 2, or taxon groups 1 to 4 of the crop</a:t>
            </a:r>
            <a:endParaRPr lang="en-US" altLang="en-US" sz="2800">
              <a:cs typeface="Tahoma" panose="020B0604030504040204" pitchFamily="34" charset="0"/>
            </a:endParaRPr>
          </a:p>
        </p:txBody>
      </p:sp>
      <p:pic>
        <p:nvPicPr>
          <p:cNvPr id="36869" name="Picture 7" descr="IMG_06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173538"/>
            <a:ext cx="3387725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70"/>
          <a:stretch>
            <a:fillRect/>
          </a:stretch>
        </p:blipFill>
        <p:spPr bwMode="auto">
          <a:xfrm>
            <a:off x="6659563" y="1628775"/>
            <a:ext cx="2376487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861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title"/>
          </p:nvPr>
        </p:nvSpPr>
        <p:spPr>
          <a:xfrm>
            <a:off x="395536" y="476672"/>
            <a:ext cx="6209016" cy="85725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0099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Climate change as a threat to Food Security and CWR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1700808"/>
            <a:ext cx="5904656" cy="4780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GB" sz="1400" dirty="0" smtClean="0">
                <a:latin typeface="Calibri" pitchFamily="34" charset="0"/>
              </a:rPr>
              <a:t>Threat</a:t>
            </a:r>
          </a:p>
          <a:p>
            <a:pPr marL="269875" indent="-269875">
              <a:spcAft>
                <a:spcPts val="900"/>
              </a:spcAft>
              <a:tabLst>
                <a:tab pos="357188" algn="l"/>
              </a:tabLst>
            </a:pPr>
            <a:r>
              <a:rPr lang="en-GB" sz="1400" dirty="0" smtClean="0">
                <a:latin typeface="Calibri" pitchFamily="34" charset="0"/>
              </a:rPr>
              <a:t>-	</a:t>
            </a:r>
            <a:r>
              <a:rPr lang="en-GB" sz="1400" dirty="0" smtClean="0">
                <a:latin typeface="Calibri" pitchFamily="34" charset="0"/>
              </a:rPr>
              <a:t>The </a:t>
            </a:r>
            <a:r>
              <a:rPr lang="en-GB" sz="1400" dirty="0">
                <a:latin typeface="Calibri" pitchFamily="34" charset="0"/>
              </a:rPr>
              <a:t>International Panel on Climate Change (IPCC) estimates that by 2100, </a:t>
            </a:r>
            <a:r>
              <a:rPr lang="en-GB" sz="1400" dirty="0">
                <a:solidFill>
                  <a:srgbClr val="008000"/>
                </a:solidFill>
                <a:latin typeface="Calibri" pitchFamily="34" charset="0"/>
              </a:rPr>
              <a:t>wheat yields in Europe will decrease by up to 40% unless </a:t>
            </a:r>
            <a:r>
              <a:rPr lang="en-GB" sz="1400" dirty="0">
                <a:latin typeface="Calibri" pitchFamily="34" charset="0"/>
              </a:rPr>
              <a:t>climate change mitigation is </a:t>
            </a:r>
            <a:r>
              <a:rPr lang="en-GB" sz="1400" dirty="0" smtClean="0">
                <a:latin typeface="Calibri" pitchFamily="34" charset="0"/>
              </a:rPr>
              <a:t>undertaken</a:t>
            </a:r>
          </a:p>
          <a:p>
            <a:pPr marL="269875" indent="-269875">
              <a:spcAft>
                <a:spcPts val="900"/>
              </a:spcAft>
              <a:tabLst>
                <a:tab pos="182563" algn="l"/>
              </a:tabLst>
            </a:pPr>
            <a:r>
              <a:rPr lang="en-GB" sz="1400" dirty="0" smtClean="0">
                <a:latin typeface="Calibri" pitchFamily="34" charset="0"/>
              </a:rPr>
              <a:t>+	CWR </a:t>
            </a:r>
            <a:r>
              <a:rPr lang="en-GB" sz="1400" dirty="0">
                <a:latin typeface="Calibri" pitchFamily="34" charset="0"/>
              </a:rPr>
              <a:t>are important for </a:t>
            </a:r>
            <a:r>
              <a:rPr lang="en-GB" sz="1400" dirty="0">
                <a:solidFill>
                  <a:srgbClr val="008000"/>
                </a:solidFill>
                <a:latin typeface="Calibri" pitchFamily="34" charset="0"/>
              </a:rPr>
              <a:t>mitigating the impact of climate change</a:t>
            </a:r>
            <a:r>
              <a:rPr lang="en-GB" sz="1400" dirty="0">
                <a:latin typeface="Calibri" pitchFamily="34" charset="0"/>
              </a:rPr>
              <a:t> because their genetic diversity provides greater </a:t>
            </a:r>
            <a:r>
              <a:rPr lang="en-GB" sz="1400" dirty="0">
                <a:solidFill>
                  <a:srgbClr val="008000"/>
                </a:solidFill>
                <a:latin typeface="Calibri" pitchFamily="34" charset="0"/>
              </a:rPr>
              <a:t>resistance to drought, flooding, salt or </a:t>
            </a:r>
            <a:r>
              <a:rPr lang="en-GB" sz="1400" dirty="0" smtClean="0">
                <a:solidFill>
                  <a:srgbClr val="008000"/>
                </a:solidFill>
                <a:latin typeface="Calibri" pitchFamily="34" charset="0"/>
              </a:rPr>
              <a:t>heat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008000"/>
              </a:solidFill>
              <a:latin typeface="Calibri" pitchFamily="34" charset="0"/>
            </a:endParaRPr>
          </a:p>
          <a:p>
            <a:pPr marL="0" lvl="1">
              <a:spcBef>
                <a:spcPts val="375"/>
              </a:spcBef>
              <a:spcAft>
                <a:spcPts val="375"/>
              </a:spcAft>
              <a:buSzPct val="80000"/>
            </a:pPr>
            <a:r>
              <a:rPr lang="en-GB" altLang="ja-JP" sz="1400" dirty="0" smtClean="0">
                <a:latin typeface="Calibri" pitchFamily="34" charset="0"/>
                <a:ea typeface="ＭＳ Ｐゴシック" pitchFamily="34" charset="-128"/>
              </a:rPr>
              <a:t>Evidence 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includes:</a:t>
            </a:r>
          </a:p>
          <a:p>
            <a:pPr marL="234950" lvl="3" indent="-234950">
              <a:spcBef>
                <a:spcPts val="375"/>
              </a:spcBef>
              <a:spcAft>
                <a:spcPts val="375"/>
              </a:spcAft>
              <a:buSzPct val="100000"/>
              <a:buFont typeface="Arial" panose="020B0604020202020204" pitchFamily="34" charset="0"/>
              <a:buChar char="•"/>
            </a:pPr>
            <a:r>
              <a:rPr lang="en-GB" altLang="ja-JP" sz="1400" dirty="0" smtClean="0">
                <a:latin typeface="Calibri" pitchFamily="34" charset="0"/>
                <a:ea typeface="ＭＳ Ｐゴシック" pitchFamily="34" charset="-128"/>
              </a:rPr>
              <a:t>Jarvis </a:t>
            </a:r>
            <a:r>
              <a:rPr lang="en-GB" altLang="ja-JP" sz="1400" i="1" dirty="0">
                <a:latin typeface="Calibri" pitchFamily="34" charset="0"/>
                <a:ea typeface="ＭＳ Ｐゴシック" pitchFamily="34" charset="-128"/>
              </a:rPr>
              <a:t>et al. 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(2008): generated climatic envelopes for </a:t>
            </a:r>
            <a:r>
              <a:rPr lang="en-GB" altLang="ja-JP" sz="1400" i="1" dirty="0">
                <a:latin typeface="Calibri" pitchFamily="34" charset="0"/>
                <a:ea typeface="ＭＳ Ｐゴシック" pitchFamily="34" charset="-128"/>
              </a:rPr>
              <a:t>Arachis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, </a:t>
            </a:r>
            <a:r>
              <a:rPr lang="en-GB" altLang="ja-JP" sz="1400" i="1" dirty="0">
                <a:latin typeface="Calibri" pitchFamily="34" charset="0"/>
                <a:ea typeface="ＭＳ Ｐゴシック" pitchFamily="34" charset="-128"/>
              </a:rPr>
              <a:t>Solanum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 and </a:t>
            </a:r>
            <a:r>
              <a:rPr lang="en-GB" altLang="ja-JP" sz="1400" i="1" dirty="0">
                <a:latin typeface="Calibri" pitchFamily="34" charset="0"/>
                <a:ea typeface="ＭＳ Ｐゴシック" pitchFamily="34" charset="-128"/>
              </a:rPr>
              <a:t>Vigna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 and compared current distribution with 2055 </a:t>
            </a:r>
            <a:r>
              <a:rPr lang="en-GB" altLang="ja-JP" sz="1400" dirty="0" smtClean="0">
                <a:latin typeface="Calibri" pitchFamily="34" charset="0"/>
                <a:ea typeface="ＭＳ Ｐゴシック" pitchFamily="34" charset="-128"/>
              </a:rPr>
              <a:t>range:</a:t>
            </a:r>
            <a:endParaRPr lang="en-GB" altLang="ja-JP" sz="1400" dirty="0">
              <a:latin typeface="Calibri" pitchFamily="34" charset="0"/>
              <a:ea typeface="ＭＳ Ｐゴシック" pitchFamily="34" charset="-128"/>
            </a:endParaRPr>
          </a:p>
          <a:p>
            <a:pPr marL="578925" lvl="6" indent="-285750">
              <a:spcBef>
                <a:spcPts val="375"/>
              </a:spcBef>
              <a:spcAft>
                <a:spcPts val="375"/>
              </a:spcAft>
              <a:buFont typeface="Calibri" panose="020F0502020204030204" pitchFamily="34" charset="0"/>
              <a:buChar char="—"/>
              <a:tabLst>
                <a:tab pos="198835" algn="l"/>
              </a:tabLst>
            </a:pPr>
            <a:r>
              <a:rPr lang="en-GB" altLang="ja-JP" sz="1400" dirty="0" smtClean="0">
                <a:latin typeface="Calibri" pitchFamily="34" charset="0"/>
                <a:ea typeface="ＭＳ Ｐゴシック" pitchFamily="34" charset="-128"/>
              </a:rPr>
              <a:t>For 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three crop genera, </a:t>
            </a:r>
            <a:r>
              <a:rPr lang="en-GB" altLang="ja-JP" sz="1400" dirty="0">
                <a:solidFill>
                  <a:srgbClr val="009900"/>
                </a:solidFill>
                <a:latin typeface="Calibri" pitchFamily="34" charset="0"/>
                <a:ea typeface="ＭＳ Ｐゴシック" pitchFamily="34" charset="-128"/>
              </a:rPr>
              <a:t>16–22% of CWR taxa will become extinct</a:t>
            </a:r>
          </a:p>
          <a:p>
            <a:pPr marL="578925" lvl="6" indent="-285750">
              <a:spcBef>
                <a:spcPts val="375"/>
              </a:spcBef>
              <a:spcAft>
                <a:spcPts val="375"/>
              </a:spcAft>
              <a:buFont typeface="Calibri" panose="020F0502020204030204" pitchFamily="34" charset="0"/>
              <a:buChar char="—"/>
              <a:tabLst>
                <a:tab pos="198835" algn="l"/>
              </a:tabLst>
            </a:pP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Most species will </a:t>
            </a:r>
            <a:r>
              <a:rPr lang="en-GB" altLang="ja-JP" sz="1400" dirty="0">
                <a:solidFill>
                  <a:srgbClr val="009900"/>
                </a:solidFill>
                <a:latin typeface="Calibri" pitchFamily="34" charset="0"/>
                <a:ea typeface="ＭＳ Ｐゴシック" pitchFamily="34" charset="-128"/>
              </a:rPr>
              <a:t>lose 50% of their range 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and </a:t>
            </a:r>
            <a:r>
              <a:rPr lang="en-GB" altLang="ja-JP" sz="1400" dirty="0" smtClean="0">
                <a:latin typeface="Calibri" pitchFamily="34" charset="0"/>
                <a:ea typeface="ＭＳ Ｐゴシック" pitchFamily="34" charset="-128"/>
              </a:rPr>
              <a:t>range highly 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fragmented</a:t>
            </a:r>
          </a:p>
          <a:p>
            <a:pPr marL="578925" lvl="6" indent="-285750">
              <a:spcBef>
                <a:spcPts val="375"/>
              </a:spcBef>
              <a:spcAft>
                <a:spcPts val="375"/>
              </a:spcAft>
              <a:buFont typeface="Calibri" panose="020F0502020204030204" pitchFamily="34" charset="0"/>
              <a:buChar char="—"/>
              <a:tabLst>
                <a:tab pos="198835" algn="l"/>
              </a:tabLst>
            </a:pP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Effects vary depending on crop gene pools; the worst case is peanut, (</a:t>
            </a:r>
            <a:r>
              <a:rPr lang="en-GB" altLang="ja-JP" sz="1400" i="1" dirty="0">
                <a:latin typeface="Calibri" pitchFamily="34" charset="0"/>
                <a:ea typeface="ＭＳ Ｐゴシック" pitchFamily="34" charset="-128"/>
              </a:rPr>
              <a:t>Arachis 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spp.) with</a:t>
            </a:r>
            <a:r>
              <a:rPr lang="en-GB" altLang="ja-JP" sz="1400" i="1" dirty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GB" altLang="ja-JP" sz="1400" dirty="0">
                <a:solidFill>
                  <a:srgbClr val="009900"/>
                </a:solidFill>
                <a:latin typeface="Calibri" pitchFamily="34" charset="0"/>
                <a:ea typeface="ＭＳ Ｐゴシック" pitchFamily="34" charset="-128"/>
              </a:rPr>
              <a:t>24–31 taxa (out of 50) </a:t>
            </a:r>
            <a:r>
              <a:rPr lang="en-GB" altLang="ja-JP" sz="1400" dirty="0">
                <a:latin typeface="Calibri" pitchFamily="34" charset="0"/>
                <a:ea typeface="ＭＳ Ｐゴシック" pitchFamily="34" charset="-128"/>
              </a:rPr>
              <a:t>becoming extinct and range decreasing by 85–94% for extant spp</a:t>
            </a:r>
            <a:r>
              <a:rPr lang="en-GB" altLang="ja-JP" sz="1400" dirty="0" smtClean="0">
                <a:latin typeface="Calibri" pitchFamily="34" charset="0"/>
                <a:ea typeface="ＭＳ Ｐゴシック" pitchFamily="34" charset="-128"/>
              </a:rPr>
              <a:t>.</a:t>
            </a:r>
          </a:p>
          <a:p>
            <a:pPr marL="271463" lvl="5" indent="-271463">
              <a:spcBef>
                <a:spcPts val="37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</a:rPr>
              <a:t>Ureta </a:t>
            </a:r>
            <a:r>
              <a:rPr lang="en-GB" sz="1400" i="1" dirty="0">
                <a:latin typeface="Calibri" panose="020F0502020204030204" pitchFamily="34" charset="0"/>
              </a:rPr>
              <a:t>et al. </a:t>
            </a:r>
            <a:r>
              <a:rPr lang="en-GB" sz="1400" dirty="0">
                <a:latin typeface="Calibri" panose="020F0502020204030204" pitchFamily="34" charset="0"/>
              </a:rPr>
              <a:t>(2012) </a:t>
            </a:r>
            <a:r>
              <a:rPr lang="en-GB" sz="1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16-39</a:t>
            </a:r>
            <a:r>
              <a:rPr lang="en-GB" sz="1400" dirty="0">
                <a:solidFill>
                  <a:srgbClr val="00B050"/>
                </a:solidFill>
                <a:latin typeface="Calibri" panose="020F0502020204030204" pitchFamily="34" charset="0"/>
              </a:rPr>
              <a:t>% </a:t>
            </a:r>
            <a:r>
              <a:rPr lang="en-GB" sz="1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range reduction for </a:t>
            </a:r>
            <a:r>
              <a:rPr lang="en-GB" sz="1400" dirty="0">
                <a:solidFill>
                  <a:srgbClr val="00B050"/>
                </a:solidFill>
                <a:latin typeface="Calibri" panose="020F0502020204030204" pitchFamily="34" charset="0"/>
              </a:rPr>
              <a:t>maize </a:t>
            </a:r>
            <a:r>
              <a:rPr lang="en-GB" sz="1400" dirty="0">
                <a:latin typeface="Calibri" panose="020F0502020204030204" pitchFamily="34" charset="0"/>
              </a:rPr>
              <a:t>CWR by </a:t>
            </a:r>
            <a:r>
              <a:rPr lang="en-GB" sz="1400" dirty="0" smtClean="0">
                <a:latin typeface="Calibri" panose="020F0502020204030204" pitchFamily="34" charset="0"/>
              </a:rPr>
              <a:t>2050</a:t>
            </a:r>
            <a:endParaRPr lang="en-GB" altLang="ja-JP" sz="1400" dirty="0"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12" t="25781" r="18900" b="794"/>
          <a:stretch/>
        </p:blipFill>
        <p:spPr>
          <a:xfrm rot="16200000">
            <a:off x="4656757" y="2772766"/>
            <a:ext cx="5831632" cy="29002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29304" y="609084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Tunisia not Europe: YET!!!!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9632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32" y="97506"/>
            <a:ext cx="8207375" cy="1079500"/>
          </a:xfrm>
        </p:spPr>
        <p:txBody>
          <a:bodyPr/>
          <a:lstStyle/>
          <a:p>
            <a:pPr algn="l"/>
            <a:r>
              <a:rPr lang="en-GB" b="1" dirty="0" smtClean="0">
                <a:solidFill>
                  <a:srgbClr val="009900"/>
                </a:solidFill>
              </a:rPr>
              <a:t>Setting the scene</a:t>
            </a:r>
            <a:endParaRPr lang="en-GB" b="1" dirty="0">
              <a:solidFill>
                <a:srgbClr val="0099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5187" y="6550223"/>
            <a:ext cx="3131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/>
              <a:t>Castenada</a:t>
            </a:r>
            <a:r>
              <a:rPr lang="en-GB" sz="1400" dirty="0" smtClean="0"/>
              <a:t> </a:t>
            </a:r>
            <a:r>
              <a:rPr lang="en-GB" sz="1400" i="1" dirty="0" smtClean="0"/>
              <a:t>et al. </a:t>
            </a:r>
            <a:r>
              <a:rPr lang="en-GB" sz="1400" dirty="0" smtClean="0"/>
              <a:t>In Prep.</a:t>
            </a:r>
            <a:endParaRPr lang="en-GB" sz="1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67544" y="2564904"/>
          <a:ext cx="8197079" cy="1784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1668"/>
                <a:gridCol w="1224136"/>
                <a:gridCol w="1460836"/>
                <a:gridCol w="1152128"/>
                <a:gridCol w="1224136"/>
                <a:gridCol w="1584175"/>
              </a:tblGrid>
              <a:tr h="125095">
                <a:tc rowSpan="2">
                  <a:txBody>
                    <a:bodyPr/>
                    <a:lstStyle/>
                    <a:p>
                      <a:pPr marL="7620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</a:rPr>
                        <a:t>Relatedness category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dirty="0" smtClean="0">
                          <a:solidFill>
                            <a:schemeClr val="tx1"/>
                          </a:solidFill>
                          <a:effectLst/>
                        </a:rPr>
                        <a:t>No. of CWR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5941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</a:rPr>
                        <a:t>No-dispersal scenario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</a:rPr>
                        <a:t>Optimistic dispersal scenario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0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No. of </a:t>
                      </a:r>
                      <a:r>
                        <a:rPr lang="en-GB" sz="1050" b="1" dirty="0" smtClean="0">
                          <a:solidFill>
                            <a:schemeClr val="tx1"/>
                          </a:solidFill>
                          <a:effectLst/>
                        </a:rPr>
                        <a:t>CWR taxa losing &gt; </a:t>
                      </a: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r>
                        <a:rPr lang="en-GB" sz="1050" b="1" dirty="0" smtClean="0">
                          <a:solidFill>
                            <a:schemeClr val="tx1"/>
                          </a:solidFill>
                          <a:effectLst/>
                        </a:rPr>
                        <a:t>% range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Average % area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loss (SD)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No. of taxa losing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&gt; 50%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Average % area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loss (SD)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190">
                <a:tc>
                  <a:txBody>
                    <a:bodyPr/>
                    <a:lstStyle/>
                    <a:p>
                      <a:pPr marL="76200" indent="-154940" algn="l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Primary gene pool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-18.35 (15.25)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16.75 (144.47)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0015">
                <a:tc>
                  <a:txBody>
                    <a:bodyPr/>
                    <a:lstStyle/>
                    <a:p>
                      <a:pPr marL="76200" indent="-154940" algn="l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Secondary gene pool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241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-23.53 (23.94)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-3.99 (50.52)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1920">
                <a:tc>
                  <a:txBody>
                    <a:bodyPr/>
                    <a:lstStyle/>
                    <a:p>
                      <a:pPr marL="76200" indent="-154940" algn="l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Tertiary gene pool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-15.53 (15.95)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4940" indent="-154940" algn="ctr">
                        <a:lnSpc>
                          <a:spcPct val="168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7.75 (33.44)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065" marB="146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726915" y="1330895"/>
            <a:ext cx="5256584" cy="53732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473278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CC Modelling for 2050</a:t>
            </a:r>
            <a:endParaRPr lang="en-GB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729112" y="1615839"/>
            <a:ext cx="72008" cy="475252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803317" y="1615839"/>
            <a:ext cx="72008" cy="475252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5867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26047"/>
            <a:ext cx="7992888" cy="857250"/>
          </a:xfrm>
        </p:spPr>
        <p:txBody>
          <a:bodyPr/>
          <a:lstStyle/>
          <a:p>
            <a:pPr algn="l"/>
            <a:r>
              <a:rPr lang="en-GB" sz="3200" b="1" dirty="0" smtClean="0">
                <a:solidFill>
                  <a:srgbClr val="009900"/>
                </a:solidFill>
              </a:rPr>
              <a:t>Climate </a:t>
            </a:r>
            <a:r>
              <a:rPr lang="en-GB" sz="3200" b="1" dirty="0">
                <a:solidFill>
                  <a:srgbClr val="009900"/>
                </a:solidFill>
              </a:rPr>
              <a:t>change has changed the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091" y="1283297"/>
            <a:ext cx="8245374" cy="58181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009900"/>
                </a:solidFill>
              </a:rPr>
              <a:t>Climate change </a:t>
            </a:r>
            <a:r>
              <a:rPr lang="en-GB" sz="1800" dirty="0" smtClean="0">
                <a:solidFill>
                  <a:srgbClr val="009900"/>
                </a:solidFill>
              </a:rPr>
              <a:t>reduce </a:t>
            </a:r>
            <a:r>
              <a:rPr lang="en-GB" sz="1800" dirty="0">
                <a:solidFill>
                  <a:srgbClr val="009900"/>
                </a:solidFill>
              </a:rPr>
              <a:t>agricultural production by 2% </a:t>
            </a:r>
            <a:r>
              <a:rPr lang="en-GB" sz="1800" dirty="0" smtClean="0">
                <a:solidFill>
                  <a:srgbClr val="009900"/>
                </a:solidFill>
              </a:rPr>
              <a:t>per </a:t>
            </a:r>
            <a:r>
              <a:rPr lang="en-GB" sz="1800" dirty="0">
                <a:solidFill>
                  <a:srgbClr val="009900"/>
                </a:solidFill>
              </a:rPr>
              <a:t>decade (IPCC, </a:t>
            </a:r>
            <a:r>
              <a:rPr lang="en-GB" sz="1800" dirty="0" smtClean="0">
                <a:solidFill>
                  <a:srgbClr val="009900"/>
                </a:solidFill>
              </a:rPr>
              <a:t>2014), but </a:t>
            </a:r>
            <a:r>
              <a:rPr lang="en-GB" sz="1800" dirty="0">
                <a:solidFill>
                  <a:srgbClr val="009900"/>
                </a:solidFill>
              </a:rPr>
              <a:t>demand increases 14</a:t>
            </a:r>
            <a:r>
              <a:rPr lang="en-GB" sz="1800" dirty="0" smtClean="0">
                <a:solidFill>
                  <a:srgbClr val="009900"/>
                </a:solidFill>
              </a:rPr>
              <a:t>% </a:t>
            </a:r>
            <a:r>
              <a:rPr lang="en-GB" sz="1800" dirty="0">
                <a:solidFill>
                  <a:srgbClr val="009900"/>
                </a:solidFill>
              </a:rPr>
              <a:t>FAO (2011) </a:t>
            </a:r>
            <a:endParaRPr lang="en-GB" sz="1800" dirty="0" smtClean="0">
              <a:solidFill>
                <a:srgbClr val="009900"/>
              </a:solidFill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rgbClr val="009900"/>
                </a:solidFill>
              </a:rPr>
              <a:t> </a:t>
            </a:r>
          </a:p>
          <a:p>
            <a:pPr marL="0" indent="0">
              <a:buNone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 </a:t>
            </a:r>
            <a:r>
              <a:rPr lang="en-GB" sz="1800" dirty="0" smtClean="0"/>
              <a:t>        </a:t>
            </a: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2015 </a:t>
            </a:r>
            <a:r>
              <a:rPr lang="en-GB" sz="1800" dirty="0"/>
              <a:t>@ 12</a:t>
            </a:r>
            <a:r>
              <a:rPr lang="en-GB" sz="1800" dirty="0" smtClean="0"/>
              <a:t>%/Oman                 2020 @ </a:t>
            </a:r>
            <a:r>
              <a:rPr lang="en-GB" sz="1800" dirty="0"/>
              <a:t>17.4</a:t>
            </a:r>
            <a:r>
              <a:rPr lang="en-GB" sz="1800" dirty="0" smtClean="0"/>
              <a:t>%/Oman          2050 </a:t>
            </a:r>
            <a:r>
              <a:rPr lang="en-GB" sz="1800" dirty="0"/>
              <a:t>@ 2.3% of Oman</a:t>
            </a:r>
          </a:p>
          <a:p>
            <a:pPr marL="0" indent="0">
              <a:buNone/>
            </a:pPr>
            <a:endParaRPr lang="en-GB" sz="1100" dirty="0" smtClean="0"/>
          </a:p>
          <a:p>
            <a:pPr marL="0" indent="0">
              <a:buNone/>
            </a:pPr>
            <a:r>
              <a:rPr lang="en-GB" sz="1800" dirty="0" smtClean="0">
                <a:solidFill>
                  <a:srgbClr val="009900"/>
                </a:solidFill>
              </a:rPr>
              <a:t>Food </a:t>
            </a:r>
            <a:r>
              <a:rPr lang="en-GB" sz="1800" dirty="0">
                <a:solidFill>
                  <a:srgbClr val="009900"/>
                </a:solidFill>
              </a:rPr>
              <a:t>insecurity </a:t>
            </a:r>
            <a:r>
              <a:rPr lang="en-GB" sz="1800" dirty="0" smtClean="0">
                <a:solidFill>
                  <a:srgbClr val="009900"/>
                </a:solidFill>
              </a:rPr>
              <a:t>&amp; human </a:t>
            </a:r>
            <a:r>
              <a:rPr lang="en-GB" sz="1800" dirty="0">
                <a:solidFill>
                  <a:srgbClr val="009900"/>
                </a:solidFill>
              </a:rPr>
              <a:t>malnourishment is </a:t>
            </a:r>
            <a:r>
              <a:rPr lang="en-GB" sz="1800" dirty="0" smtClean="0">
                <a:solidFill>
                  <a:srgbClr val="009900"/>
                </a:solidFill>
              </a:rPr>
              <a:t>a </a:t>
            </a:r>
            <a:r>
              <a:rPr lang="en-GB" sz="1800" dirty="0">
                <a:solidFill>
                  <a:srgbClr val="009900"/>
                </a:solidFill>
              </a:rPr>
              <a:t>real problem in our lifetimes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675" dirty="0"/>
          </a:p>
          <a:p>
            <a:pPr lvl="1">
              <a:buFont typeface="Arial" panose="020B0604020202020204" pitchFamily="34" charset="0"/>
              <a:buChar char="•"/>
            </a:pP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2417" r="6705" b="20241"/>
          <a:stretch>
            <a:fillRect/>
          </a:stretch>
        </p:blipFill>
        <p:spPr bwMode="auto">
          <a:xfrm>
            <a:off x="503091" y="2904039"/>
            <a:ext cx="2254768" cy="278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t="2740" r="6880" b="21370"/>
          <a:stretch>
            <a:fillRect/>
          </a:stretch>
        </p:blipFill>
        <p:spPr bwMode="auto">
          <a:xfrm>
            <a:off x="3438948" y="2877105"/>
            <a:ext cx="2350486" cy="285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3258" r="7239" b="21468"/>
          <a:stretch>
            <a:fillRect/>
          </a:stretch>
        </p:blipFill>
        <p:spPr bwMode="auto">
          <a:xfrm>
            <a:off x="6347527" y="2850169"/>
            <a:ext cx="2328929" cy="285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28160" y="2834221"/>
            <a:ext cx="5883831" cy="224676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dirty="0">
                <a:latin typeface="Calibri" pitchFamily="34" charset="0"/>
              </a:rPr>
              <a:t>CWR are important for </a:t>
            </a:r>
            <a:r>
              <a:rPr lang="en-GB" dirty="0">
                <a:solidFill>
                  <a:srgbClr val="008000"/>
                </a:solidFill>
                <a:latin typeface="Calibri" pitchFamily="34" charset="0"/>
              </a:rPr>
              <a:t>mitigating the impact of climate change</a:t>
            </a:r>
            <a:r>
              <a:rPr lang="en-GB" dirty="0">
                <a:latin typeface="Calibri" pitchFamily="34" charset="0"/>
              </a:rPr>
              <a:t> because their genetic diversity provides greater </a:t>
            </a:r>
            <a:r>
              <a:rPr lang="en-GB" dirty="0">
                <a:solidFill>
                  <a:srgbClr val="008000"/>
                </a:solidFill>
                <a:latin typeface="Calibri" pitchFamily="34" charset="0"/>
              </a:rPr>
              <a:t>resistance to drought, flooding, salt or heat</a:t>
            </a:r>
          </a:p>
        </p:txBody>
      </p:sp>
      <p:sp>
        <p:nvSpPr>
          <p:cNvPr id="8" name="Rectangle 7"/>
          <p:cNvSpPr/>
          <p:nvPr/>
        </p:nvSpPr>
        <p:spPr>
          <a:xfrm>
            <a:off x="2105794" y="2852936"/>
            <a:ext cx="5094312" cy="18774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009900"/>
                </a:solidFill>
              </a:rPr>
              <a:t>CWR </a:t>
            </a:r>
            <a:r>
              <a:rPr lang="en-GB" sz="2800" dirty="0">
                <a:solidFill>
                  <a:srgbClr val="009900"/>
                </a:solidFill>
              </a:rPr>
              <a:t>may hold </a:t>
            </a:r>
            <a:r>
              <a:rPr lang="en-GB" sz="2800" u="sng" dirty="0">
                <a:solidFill>
                  <a:srgbClr val="009900"/>
                </a:solidFill>
              </a:rPr>
              <a:t>one</a:t>
            </a:r>
            <a:r>
              <a:rPr lang="en-GB" sz="2800" dirty="0">
                <a:solidFill>
                  <a:srgbClr val="009900"/>
                </a:solidFill>
              </a:rPr>
              <a:t> key to </a:t>
            </a:r>
            <a:r>
              <a:rPr lang="en-GB" sz="2800" dirty="0" smtClean="0">
                <a:solidFill>
                  <a:srgbClr val="009900"/>
                </a:solidFill>
              </a:rPr>
              <a:t>human </a:t>
            </a:r>
            <a:r>
              <a:rPr lang="en-GB" sz="2800" dirty="0">
                <a:solidFill>
                  <a:srgbClr val="009900"/>
                </a:solidFill>
              </a:rPr>
              <a:t>survival</a:t>
            </a:r>
          </a:p>
          <a:p>
            <a:pPr lvl="1" indent="-190500">
              <a:buFont typeface="Arial" panose="020B0604020202020204" pitchFamily="34" charset="0"/>
              <a:buChar char="•"/>
            </a:pPr>
            <a:r>
              <a:rPr lang="en-GB" sz="2000" dirty="0"/>
              <a:t>Wide genetic diversity of adaptive traits</a:t>
            </a:r>
          </a:p>
          <a:p>
            <a:pPr lvl="1" indent="-190500">
              <a:buFont typeface="Arial" panose="020B0604020202020204" pitchFamily="34" charset="0"/>
              <a:buChar char="•"/>
            </a:pPr>
            <a:r>
              <a:rPr lang="en-GB" sz="2000" dirty="0"/>
              <a:t>Tried, proven but still largely unapplied</a:t>
            </a:r>
          </a:p>
          <a:p>
            <a:pPr lvl="1" indent="-190500">
              <a:buFont typeface="Arial" panose="020B0604020202020204" pitchFamily="34" charset="0"/>
              <a:buChar char="•"/>
            </a:pPr>
            <a:r>
              <a:rPr lang="en-GB" sz="2000" dirty="0"/>
              <a:t>Technological advances in application</a:t>
            </a:r>
          </a:p>
        </p:txBody>
      </p:sp>
    </p:spTree>
    <p:extLst>
      <p:ext uri="{BB962C8B-B14F-4D97-AF65-F5344CB8AC3E}">
        <p14:creationId xmlns:p14="http://schemas.microsoft.com/office/powerpoint/2010/main" val="26608362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50" y="1421469"/>
            <a:ext cx="4650631" cy="5436531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en-GB" sz="1700" dirty="0">
                <a:solidFill>
                  <a:schemeClr val="tx2">
                    <a:lumMod val="75000"/>
                  </a:schemeClr>
                </a:solidFill>
              </a:rPr>
              <a:t>Red List assessments of 572 native European CWR in 25 Annex I priority crop gene pools</a:t>
            </a:r>
          </a:p>
          <a:p>
            <a:pPr lvl="1">
              <a:spcBef>
                <a:spcPts val="900"/>
              </a:spcBef>
              <a:buFont typeface="Courier New" pitchFamily="49" charset="0"/>
              <a:buChar char="-"/>
            </a:pPr>
            <a:r>
              <a:rPr lang="en-GB" sz="1500" dirty="0">
                <a:solidFill>
                  <a:srgbClr val="009900"/>
                </a:solidFill>
              </a:rPr>
              <a:t>16% of the species assessed are threatened or Near Threatened and 4% are Critically Endangered</a:t>
            </a:r>
          </a:p>
          <a:p>
            <a:pPr marL="256500">
              <a:spcBef>
                <a:spcPts val="360"/>
              </a:spcBef>
              <a:spcAft>
                <a:spcPts val="450"/>
              </a:spcAft>
            </a:pPr>
            <a:endParaRPr lang="en-GB" sz="1200" dirty="0">
              <a:latin typeface="Calibri" pitchFamily="34" charset="0"/>
            </a:endParaRPr>
          </a:p>
          <a:p>
            <a:pPr>
              <a:spcBef>
                <a:spcPts val="36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GB" sz="17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Yet analysis of </a:t>
            </a:r>
            <a:r>
              <a:rPr lang="en-GB" sz="17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PGR </a:t>
            </a:r>
            <a:r>
              <a:rPr lang="en-GB" sz="170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ex situ</a:t>
            </a:r>
            <a:r>
              <a:rPr lang="en-GB" sz="17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collections found:</a:t>
            </a:r>
          </a:p>
          <a:p>
            <a:pPr marL="534591" lvl="1" indent="-266700">
              <a:spcBef>
                <a:spcPts val="360"/>
              </a:spcBef>
              <a:spcAft>
                <a:spcPts val="450"/>
              </a:spcAft>
              <a:buFont typeface="Courier New" pitchFamily="49" charset="0"/>
              <a:buChar char="-"/>
            </a:pPr>
            <a:r>
              <a:rPr lang="en-GB" sz="1500" dirty="0">
                <a:solidFill>
                  <a:srgbClr val="009900"/>
                </a:solidFill>
                <a:latin typeface="Calibri" pitchFamily="34" charset="0"/>
              </a:rPr>
              <a:t>CWR taxa represent only </a:t>
            </a:r>
            <a:r>
              <a:rPr lang="en-GB" sz="1500" b="1" dirty="0">
                <a:solidFill>
                  <a:srgbClr val="009900"/>
                </a:solidFill>
                <a:latin typeface="Calibri" pitchFamily="34" charset="0"/>
              </a:rPr>
              <a:t>10% </a:t>
            </a:r>
            <a:r>
              <a:rPr lang="en-GB" sz="1500" dirty="0">
                <a:solidFill>
                  <a:srgbClr val="009900"/>
                </a:solidFill>
                <a:latin typeface="Calibri" pitchFamily="34" charset="0"/>
              </a:rPr>
              <a:t>of total germplasm accessions </a:t>
            </a:r>
            <a:endParaRPr lang="en-GB" sz="1500" dirty="0" smtClean="0">
              <a:solidFill>
                <a:srgbClr val="009900"/>
              </a:solidFill>
              <a:latin typeface="Calibri" pitchFamily="34" charset="0"/>
            </a:endParaRPr>
          </a:p>
          <a:p>
            <a:pPr marL="534591" lvl="1" indent="-266700">
              <a:spcBef>
                <a:spcPts val="360"/>
              </a:spcBef>
              <a:spcAft>
                <a:spcPts val="450"/>
              </a:spcAft>
              <a:buFont typeface="Courier New" pitchFamily="49" charset="0"/>
              <a:buChar char="-"/>
            </a:pPr>
            <a:r>
              <a:rPr lang="en-GB" sz="1500" dirty="0">
                <a:solidFill>
                  <a:srgbClr val="009900"/>
                </a:solidFill>
                <a:latin typeface="Calibri" panose="020F0502020204030204" pitchFamily="34" charset="0"/>
              </a:rPr>
              <a:t>Castañeda </a:t>
            </a:r>
            <a:r>
              <a:rPr lang="en-GB" sz="1500" i="1" dirty="0">
                <a:solidFill>
                  <a:srgbClr val="009900"/>
                </a:solidFill>
                <a:latin typeface="Calibri" panose="020F0502020204030204" pitchFamily="34" charset="0"/>
              </a:rPr>
              <a:t>et al.</a:t>
            </a:r>
            <a:r>
              <a:rPr lang="en-GB" sz="1500" dirty="0">
                <a:solidFill>
                  <a:srgbClr val="009900"/>
                </a:solidFill>
                <a:latin typeface="Calibri" panose="020F0502020204030204" pitchFamily="34" charset="0"/>
              </a:rPr>
              <a:t> (2016) reviewed </a:t>
            </a:r>
            <a:r>
              <a:rPr lang="en-GB" sz="1500" i="1" dirty="0">
                <a:solidFill>
                  <a:srgbClr val="009900"/>
                </a:solidFill>
                <a:latin typeface="Calibri" panose="020F0502020204030204" pitchFamily="34" charset="0"/>
              </a:rPr>
              <a:t>ex situ</a:t>
            </a:r>
            <a:r>
              <a:rPr lang="en-GB" sz="1500" dirty="0">
                <a:solidFill>
                  <a:srgbClr val="009900"/>
                </a:solidFill>
                <a:latin typeface="Calibri" panose="020F0502020204030204" pitchFamily="34" charset="0"/>
              </a:rPr>
              <a:t> </a:t>
            </a:r>
            <a:r>
              <a:rPr lang="en-GB" sz="1500" dirty="0" smtClean="0">
                <a:solidFill>
                  <a:srgbClr val="009900"/>
                </a:solidFill>
                <a:latin typeface="Calibri" panose="020F0502020204030204" pitchFamily="34" charset="0"/>
              </a:rPr>
              <a:t>holdings found </a:t>
            </a:r>
          </a:p>
          <a:p>
            <a:pPr marL="934641" lvl="2" indent="-266700">
              <a:spcBef>
                <a:spcPts val="360"/>
              </a:spcBef>
              <a:spcAft>
                <a:spcPts val="450"/>
              </a:spcAft>
              <a:buFont typeface="Courier New" pitchFamily="49" charset="0"/>
              <a:buChar char="-"/>
            </a:pPr>
            <a:r>
              <a:rPr lang="en-GB" sz="1500" dirty="0" smtClean="0">
                <a:solidFill>
                  <a:srgbClr val="009900"/>
                </a:solidFill>
                <a:latin typeface="Calibri" panose="020F0502020204030204" pitchFamily="34" charset="0"/>
              </a:rPr>
              <a:t>⅓ unconserved </a:t>
            </a:r>
          </a:p>
          <a:p>
            <a:pPr marL="934641" lvl="2" indent="-266700">
              <a:spcBef>
                <a:spcPts val="360"/>
              </a:spcBef>
              <a:spcAft>
                <a:spcPts val="450"/>
              </a:spcAft>
              <a:buFont typeface="Courier New" pitchFamily="49" charset="0"/>
              <a:buChar char="-"/>
            </a:pPr>
            <a:r>
              <a:rPr lang="en-GB" sz="1500" dirty="0" smtClean="0">
                <a:solidFill>
                  <a:srgbClr val="009900"/>
                </a:solidFill>
                <a:latin typeface="Calibri" panose="020F0502020204030204" pitchFamily="34" charset="0"/>
              </a:rPr>
              <a:t>⅓ poorly conserved (&lt;10 accessions)</a:t>
            </a:r>
            <a:endParaRPr lang="en-GB" sz="900" dirty="0">
              <a:solidFill>
                <a:srgbClr val="009900"/>
              </a:solidFill>
              <a:latin typeface="Calibri" pitchFamily="34" charset="0"/>
            </a:endParaRPr>
          </a:p>
          <a:p>
            <a:pPr>
              <a:spcBef>
                <a:spcPts val="36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en-US" sz="12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>
              <a:spcBef>
                <a:spcPts val="36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Many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CWR are found in existing protected areas, but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they are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not being actively monitored and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managed</a:t>
            </a:r>
          </a:p>
          <a:p>
            <a:pPr>
              <a:spcBef>
                <a:spcPts val="36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en-US" sz="1200" dirty="0" smtClean="0">
              <a:latin typeface="Calibri" pitchFamily="34" charset="0"/>
            </a:endParaRPr>
          </a:p>
          <a:p>
            <a:pPr>
              <a:spcBef>
                <a:spcPts val="360"/>
              </a:spcBef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Only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 handful of CWR active genetic reserves have been established: </a:t>
            </a:r>
            <a:r>
              <a:rPr lang="en-GB" sz="1300" i="1" dirty="0">
                <a:solidFill>
                  <a:srgbClr val="009900"/>
                </a:solidFill>
                <a:latin typeface="Calibri" pitchFamily="34" charset="0"/>
              </a:rPr>
              <a:t>Triticum</a:t>
            </a:r>
            <a:r>
              <a:rPr lang="en-GB" sz="1300" dirty="0">
                <a:solidFill>
                  <a:srgbClr val="009900"/>
                </a:solidFill>
                <a:latin typeface="Calibri" pitchFamily="34" charset="0"/>
              </a:rPr>
              <a:t> CWR in Israel; </a:t>
            </a:r>
            <a:r>
              <a:rPr lang="en-GB" sz="1300" i="1" dirty="0">
                <a:solidFill>
                  <a:srgbClr val="009900"/>
                </a:solidFill>
                <a:latin typeface="Calibri" pitchFamily="34" charset="0"/>
              </a:rPr>
              <a:t>Zea perennis</a:t>
            </a:r>
            <a:r>
              <a:rPr lang="en-GB" sz="1300" dirty="0">
                <a:solidFill>
                  <a:srgbClr val="009900"/>
                </a:solidFill>
                <a:latin typeface="Calibri" pitchFamily="34" charset="0"/>
              </a:rPr>
              <a:t> in Mexico; </a:t>
            </a:r>
            <a:r>
              <a:rPr lang="en-GB" sz="1300" i="1" dirty="0">
                <a:solidFill>
                  <a:srgbClr val="009900"/>
                </a:solidFill>
                <a:latin typeface="Calibri" pitchFamily="34" charset="0"/>
              </a:rPr>
              <a:t>Solanum </a:t>
            </a:r>
            <a:r>
              <a:rPr lang="en-GB" sz="1300" dirty="0">
                <a:solidFill>
                  <a:srgbClr val="009900"/>
                </a:solidFill>
                <a:latin typeface="Calibri" pitchFamily="34" charset="0"/>
              </a:rPr>
              <a:t>CWR in Peru; wild Coffee CWR in Ethiopia; and </a:t>
            </a:r>
            <a:r>
              <a:rPr lang="en-GB" sz="1300" i="1" dirty="0">
                <a:solidFill>
                  <a:srgbClr val="009900"/>
                </a:solidFill>
                <a:latin typeface="Calibri" pitchFamily="34" charset="0"/>
              </a:rPr>
              <a:t>Beta patula </a:t>
            </a:r>
            <a:r>
              <a:rPr lang="en-GB" sz="1300" dirty="0">
                <a:solidFill>
                  <a:srgbClr val="009900"/>
                </a:solidFill>
                <a:latin typeface="Calibri" pitchFamily="34" charset="0"/>
              </a:rPr>
              <a:t>in </a:t>
            </a:r>
            <a:r>
              <a:rPr lang="en-GB" sz="1300" dirty="0" smtClean="0">
                <a:solidFill>
                  <a:srgbClr val="009900"/>
                </a:solidFill>
                <a:latin typeface="Calibri" pitchFamily="34" charset="0"/>
              </a:rPr>
              <a:t>Madeira</a:t>
            </a:r>
            <a:endParaRPr lang="en-US" sz="3500" dirty="0" smtClean="0">
              <a:solidFill>
                <a:srgbClr val="009900"/>
              </a:solidFill>
              <a:latin typeface="Calibri" pitchFamily="34" charset="0"/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421151" y="332656"/>
            <a:ext cx="7227518" cy="1008112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300" b="1" kern="0" dirty="0" smtClean="0">
                <a:solidFill>
                  <a:srgbClr val="0099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Why crop wild relatives?</a:t>
            </a:r>
            <a:endParaRPr lang="en-US" sz="3300" b="1" kern="0" dirty="0">
              <a:solidFill>
                <a:srgbClr val="0099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kern="0" dirty="0">
                <a:solidFill>
                  <a:srgbClr val="0099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CWR are threatened and poorly conserved</a:t>
            </a:r>
            <a:endParaRPr lang="en-US" sz="4500" kern="0" dirty="0">
              <a:solidFill>
                <a:srgbClr val="0099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6" name="Picture 6" descr="ICARDA Gene Bank"/>
          <p:cNvPicPr>
            <a:picLocks noChangeAspect="1" noChangeArrowheads="1"/>
          </p:cNvPicPr>
          <p:nvPr/>
        </p:nvPicPr>
        <p:blipFill rotWithShape="1">
          <a:blip r:embed="rId3" cstate="print"/>
          <a:srcRect l="2061" t="1405" b="28072"/>
          <a:stretch/>
        </p:blipFill>
        <p:spPr bwMode="auto">
          <a:xfrm>
            <a:off x="6012160" y="5286261"/>
            <a:ext cx="1466782" cy="15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IMG_0998.jpg"/>
          <p:cNvPicPr>
            <a:picLocks noChangeAspect="1"/>
          </p:cNvPicPr>
          <p:nvPr/>
        </p:nvPicPr>
        <p:blipFill rotWithShape="1">
          <a:blip r:embed="rId4" cstate="print"/>
          <a:srcRect l="35321" r="6464" b="19811"/>
          <a:stretch/>
        </p:blipFill>
        <p:spPr bwMode="auto">
          <a:xfrm>
            <a:off x="7478942" y="5286261"/>
            <a:ext cx="1686843" cy="15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40110"/>
            <a:ext cx="996553" cy="140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8175" y="2057586"/>
            <a:ext cx="3930186" cy="329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75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2875"/>
            <a:ext cx="8783638" cy="582613"/>
          </a:xfrm>
        </p:spPr>
        <p:txBody>
          <a:bodyPr/>
          <a:lstStyle/>
          <a:p>
            <a:r>
              <a:rPr lang="en-GB" b="1" dirty="0" smtClean="0">
                <a:solidFill>
                  <a:srgbClr val="009900"/>
                </a:solidFill>
              </a:rPr>
              <a:t>National CWR Strategy</a:t>
            </a:r>
            <a:endParaRPr lang="en-US" b="1" dirty="0" smtClean="0">
              <a:solidFill>
                <a:srgbClr val="009900"/>
              </a:solidFill>
            </a:endParaRP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80728"/>
            <a:ext cx="3262312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39952" y="5360062"/>
            <a:ext cx="4887781" cy="7386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itchFamily="34" charset="0"/>
              </a:rPr>
              <a:t>Progress in Europe: Albania, Azerbaijan, Belarus, Bulgaria, Cyprus, Czech </a:t>
            </a:r>
            <a:r>
              <a:rPr lang="en-GB" sz="1400" b="1" dirty="0">
                <a:solidFill>
                  <a:schemeClr val="accent1"/>
                </a:solidFill>
                <a:latin typeface="Calibri" pitchFamily="34" charset="0"/>
              </a:rPr>
              <a:t>Rep., Finland, Greece, Ireland, Italy, Portugal, Norway, Spain, Sweden and United Kingdom</a:t>
            </a:r>
            <a:endParaRPr lang="en-US" sz="1400" b="1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6213128"/>
            <a:ext cx="4887781" cy="553998"/>
          </a:xfrm>
          <a:prstGeom prst="rect">
            <a:avLst/>
          </a:prstGeom>
          <a:solidFill>
            <a:srgbClr val="009900"/>
          </a:solidFill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1"/>
                </a:solidFill>
                <a:latin typeface="Calibri" pitchFamily="34" charset="0"/>
              </a:rPr>
              <a:t>Progress in </a:t>
            </a:r>
            <a:r>
              <a:rPr lang="en-US" sz="1500" b="1" dirty="0" smtClean="0">
                <a:solidFill>
                  <a:schemeClr val="accent1"/>
                </a:solidFill>
                <a:latin typeface="Calibri" pitchFamily="34" charset="0"/>
              </a:rPr>
              <a:t>outside Europe: </a:t>
            </a:r>
            <a:r>
              <a:rPr lang="en-US" sz="1500" dirty="0">
                <a:solidFill>
                  <a:schemeClr val="accent1"/>
                </a:solidFill>
                <a:latin typeface="Calibri" pitchFamily="34" charset="0"/>
              </a:rPr>
              <a:t>Armenia, Bolivia, Madagascar, Sri Lanka and </a:t>
            </a:r>
            <a:r>
              <a:rPr lang="en-US" sz="1500" dirty="0" smtClean="0">
                <a:solidFill>
                  <a:schemeClr val="accent1"/>
                </a:solidFill>
                <a:latin typeface="Calibri" pitchFamily="34" charset="0"/>
              </a:rPr>
              <a:t>Uzbekistan, Middle East, Mexico, Peru, India</a:t>
            </a:r>
            <a:endParaRPr lang="en-US" sz="1500" dirty="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96" y="680082"/>
            <a:ext cx="3965556" cy="6133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3394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5757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solidFill>
                  <a:srgbClr val="009900"/>
                </a:solidFill>
              </a:rPr>
              <a:t>Working definition of landraces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4534222" cy="44958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GB" sz="2000" dirty="0"/>
              <a:t>C</a:t>
            </a:r>
            <a:r>
              <a:rPr lang="en-GB" sz="2000" dirty="0" smtClean="0"/>
              <a:t>haracteristics: </a:t>
            </a:r>
          </a:p>
          <a:p>
            <a:pPr eaLnBrk="1" hangingPunct="1">
              <a:defRPr/>
            </a:pPr>
            <a:endParaRPr lang="en-GB" sz="1000" i="1" dirty="0" smtClean="0"/>
          </a:p>
          <a:p>
            <a:pPr marL="180975" lvl="1" indent="0" eaLnBrk="1" hangingPunct="1">
              <a:buFontTx/>
              <a:buNone/>
              <a:defRPr/>
            </a:pPr>
            <a:r>
              <a:rPr lang="en-GB" sz="2000" dirty="0" smtClean="0"/>
              <a:t>A landrace is a dynamic population of a cultivated plant species that has </a:t>
            </a:r>
          </a:p>
          <a:p>
            <a:pPr marL="638175" lvl="1" indent="-457200" eaLnBrk="1" hangingPunct="1">
              <a:buFont typeface="+mj-lt"/>
              <a:buAutoNum type="arabicPeriod"/>
              <a:defRPr/>
            </a:pPr>
            <a:r>
              <a:rPr lang="en-GB" sz="2000" dirty="0" smtClean="0"/>
              <a:t>historical origin, </a:t>
            </a:r>
          </a:p>
          <a:p>
            <a:pPr marL="638175" lvl="1" indent="-457200" eaLnBrk="1" hangingPunct="1">
              <a:buFont typeface="+mj-lt"/>
              <a:buAutoNum type="arabicPeriod"/>
              <a:defRPr/>
            </a:pPr>
            <a:r>
              <a:rPr lang="en-GB" sz="2000" dirty="0" smtClean="0"/>
              <a:t>distinct identity and </a:t>
            </a:r>
          </a:p>
          <a:p>
            <a:pPr marL="638175" lvl="1" indent="-457200" eaLnBrk="1" hangingPunct="1">
              <a:buFont typeface="+mj-lt"/>
              <a:buAutoNum type="arabicPeriod"/>
              <a:defRPr/>
            </a:pPr>
            <a:r>
              <a:rPr lang="en-GB" sz="2000" dirty="0" smtClean="0"/>
              <a:t>lacks formal crop improvement,</a:t>
            </a:r>
          </a:p>
          <a:p>
            <a:pPr marL="638175" lvl="1" indent="-457200" eaLnBrk="1" hangingPunct="1">
              <a:buFont typeface="+mj-lt"/>
              <a:buAutoNum type="arabicPeriod" startAt="4"/>
              <a:defRPr/>
            </a:pPr>
            <a:r>
              <a:rPr lang="en-GB" sz="2000" dirty="0" smtClean="0"/>
              <a:t>genetically diverse, </a:t>
            </a:r>
          </a:p>
          <a:p>
            <a:pPr marL="638175" lvl="1" indent="-457200" eaLnBrk="1" hangingPunct="1">
              <a:buFont typeface="+mj-lt"/>
              <a:buAutoNum type="arabicPeriod" startAt="4"/>
              <a:defRPr/>
            </a:pPr>
            <a:r>
              <a:rPr lang="en-GB" sz="2000" dirty="0" smtClean="0"/>
              <a:t>locally adapted and associated with</a:t>
            </a:r>
          </a:p>
          <a:p>
            <a:pPr marL="638175" lvl="1" indent="-457200" eaLnBrk="1" hangingPunct="1">
              <a:buFont typeface="+mj-lt"/>
              <a:buAutoNum type="arabicPeriod" startAt="4"/>
              <a:defRPr/>
            </a:pPr>
            <a:r>
              <a:rPr lang="en-GB" sz="2000" dirty="0" smtClean="0"/>
              <a:t>traditional farming systems</a:t>
            </a:r>
            <a:endParaRPr lang="en-GB" sz="1800" dirty="0" smtClean="0"/>
          </a:p>
          <a:p>
            <a:pPr marL="638175" lvl="1" indent="-457200" eaLnBrk="1" hangingPunct="1">
              <a:buFont typeface="+mj-lt"/>
              <a:buAutoNum type="arabicPeriod" startAt="4"/>
              <a:defRPr/>
            </a:pPr>
            <a:r>
              <a:rPr lang="en-GB" sz="2000" dirty="0" smtClean="0"/>
              <a:t>cultural associations</a:t>
            </a:r>
          </a:p>
        </p:txBody>
      </p:sp>
      <p:pic>
        <p:nvPicPr>
          <p:cNvPr id="17412" name="Picture 3" descr="100_01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2"/>
          <a:stretch>
            <a:fillRect/>
          </a:stretch>
        </p:blipFill>
        <p:spPr bwMode="auto">
          <a:xfrm>
            <a:off x="4786313" y="2500313"/>
            <a:ext cx="4102100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97494" y="6235453"/>
            <a:ext cx="3027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/>
              <a:t>Camacho Villa </a:t>
            </a:r>
            <a:r>
              <a:rPr lang="en-GB" sz="1800" i="1" dirty="0"/>
              <a:t>et al.</a:t>
            </a:r>
            <a:r>
              <a:rPr lang="en-GB" sz="1800" dirty="0"/>
              <a:t> (2005) </a:t>
            </a:r>
          </a:p>
        </p:txBody>
      </p:sp>
    </p:spTree>
    <p:extLst>
      <p:ext uri="{BB962C8B-B14F-4D97-AF65-F5344CB8AC3E}">
        <p14:creationId xmlns:p14="http://schemas.microsoft.com/office/powerpoint/2010/main" val="3424339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94595"/>
            <a:ext cx="7772400" cy="1143000"/>
          </a:xfrm>
        </p:spPr>
        <p:txBody>
          <a:bodyPr/>
          <a:lstStyle/>
          <a:p>
            <a:r>
              <a:rPr lang="en-GB" b="1" dirty="0">
                <a:solidFill>
                  <a:srgbClr val="00B050"/>
                </a:solidFill>
              </a:rPr>
              <a:t>Indigenous </a:t>
            </a:r>
            <a:r>
              <a:rPr lang="en-GB" b="1" dirty="0" smtClean="0">
                <a:solidFill>
                  <a:srgbClr val="00B050"/>
                </a:solidFill>
              </a:rPr>
              <a:t>PGR: Landraces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6264696" cy="4976192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Recent </a:t>
            </a:r>
            <a:r>
              <a:rPr lang="en-GB" sz="2400" dirty="0"/>
              <a:t>inventories indicate that extensive </a:t>
            </a:r>
            <a:r>
              <a:rPr lang="en-GB" sz="2400" dirty="0" smtClean="0"/>
              <a:t>LR diversity in UK cereals</a:t>
            </a:r>
            <a:r>
              <a:rPr lang="en-GB" sz="2400" dirty="0"/>
              <a:t>, forage crops, and fruit and vegetables </a:t>
            </a:r>
            <a:r>
              <a:rPr lang="en-GB" sz="2400" dirty="0" smtClean="0"/>
              <a:t>(</a:t>
            </a:r>
            <a:r>
              <a:rPr lang="en-GB" sz="1200" dirty="0" smtClean="0"/>
              <a:t>Scholten </a:t>
            </a:r>
            <a:r>
              <a:rPr lang="en-GB" sz="1200" i="1" dirty="0"/>
              <a:t>et al.</a:t>
            </a:r>
            <a:r>
              <a:rPr lang="en-GB" sz="1200" dirty="0"/>
              <a:t>, 2003; Kell </a:t>
            </a:r>
            <a:r>
              <a:rPr lang="en-GB" sz="1200" i="1" dirty="0"/>
              <a:t>et al.</a:t>
            </a:r>
            <a:r>
              <a:rPr lang="en-GB" sz="1200" dirty="0"/>
              <a:t>, 2009</a:t>
            </a:r>
            <a:r>
              <a:rPr lang="en-GB" sz="2400" dirty="0"/>
              <a:t>). </a:t>
            </a:r>
            <a:endParaRPr lang="en-GB" sz="2400" dirty="0" smtClean="0"/>
          </a:p>
          <a:p>
            <a:pPr marL="0" indent="0">
              <a:buNone/>
            </a:pPr>
            <a:endParaRPr lang="en-GB" sz="900" dirty="0" smtClean="0"/>
          </a:p>
          <a:p>
            <a:pPr marL="0" indent="0">
              <a:buNone/>
            </a:pPr>
            <a:r>
              <a:rPr lang="en-GB" sz="2400" dirty="0" smtClean="0"/>
              <a:t>Highly threatened by 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 smtClean="0">
                <a:solidFill>
                  <a:srgbClr val="00B050"/>
                </a:solidFill>
              </a:rPr>
              <a:t>No </a:t>
            </a:r>
            <a:r>
              <a:rPr lang="en-GB" sz="2400" dirty="0">
                <a:solidFill>
                  <a:srgbClr val="00B050"/>
                </a:solidFill>
              </a:rPr>
              <a:t>idea how many LR </a:t>
            </a:r>
            <a:r>
              <a:rPr lang="en-GB" sz="2400" dirty="0" smtClean="0"/>
              <a:t>exist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endParaRPr lang="en-GB" sz="900" dirty="0"/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/>
              <a:t>Landrace </a:t>
            </a:r>
            <a:r>
              <a:rPr lang="en-GB" sz="2400" dirty="0">
                <a:solidFill>
                  <a:srgbClr val="00B050"/>
                </a:solidFill>
              </a:rPr>
              <a:t>maintainers </a:t>
            </a:r>
            <a:r>
              <a:rPr lang="en-GB" sz="2400" dirty="0"/>
              <a:t>are </a:t>
            </a:r>
            <a:r>
              <a:rPr lang="en-GB" sz="2400" dirty="0" smtClean="0">
                <a:solidFill>
                  <a:srgbClr val="00B050"/>
                </a:solidFill>
              </a:rPr>
              <a:t>old </a:t>
            </a:r>
            <a:r>
              <a:rPr lang="en-GB" sz="2400" dirty="0" smtClean="0"/>
              <a:t>(&gt; 65)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endParaRPr lang="en-GB" sz="900" dirty="0"/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/>
              <a:t>Farmers </a:t>
            </a:r>
            <a:r>
              <a:rPr lang="en-GB" sz="2400" dirty="0" smtClean="0">
                <a:solidFill>
                  <a:srgbClr val="00B050"/>
                </a:solidFill>
              </a:rPr>
              <a:t>grow for economic return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endParaRPr lang="en-GB" sz="900" dirty="0"/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/>
              <a:t>Seed </a:t>
            </a:r>
            <a:r>
              <a:rPr lang="en-GB" sz="2400" dirty="0" smtClean="0"/>
              <a:t>companies </a:t>
            </a:r>
            <a:r>
              <a:rPr lang="en-GB" sz="2400" dirty="0" smtClean="0">
                <a:solidFill>
                  <a:srgbClr val="00B050"/>
                </a:solidFill>
              </a:rPr>
              <a:t>promoting </a:t>
            </a:r>
            <a:r>
              <a:rPr lang="en-GB" sz="2400" dirty="0">
                <a:solidFill>
                  <a:srgbClr val="00B050"/>
                </a:solidFill>
              </a:rPr>
              <a:t>modern cultivar </a:t>
            </a:r>
            <a:r>
              <a:rPr lang="en-GB" sz="2400" dirty="0"/>
              <a:t>replacement of </a:t>
            </a:r>
            <a:r>
              <a:rPr lang="en-GB" sz="2400" dirty="0" smtClean="0"/>
              <a:t>LR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endParaRPr lang="en-GB" sz="900" dirty="0"/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 smtClean="0">
                <a:solidFill>
                  <a:srgbClr val="00B050"/>
                </a:solidFill>
              </a:rPr>
              <a:t>No </a:t>
            </a:r>
            <a:r>
              <a:rPr lang="en-GB" sz="2400" dirty="0">
                <a:solidFill>
                  <a:srgbClr val="00B050"/>
                </a:solidFill>
              </a:rPr>
              <a:t>agency has direct </a:t>
            </a:r>
            <a:r>
              <a:rPr lang="en-GB" sz="2400" dirty="0" smtClean="0">
                <a:solidFill>
                  <a:srgbClr val="00B050"/>
                </a:solidFill>
              </a:rPr>
              <a:t>responsibility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endParaRPr lang="en-GB" sz="900" dirty="0"/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/>
              <a:t>No </a:t>
            </a:r>
            <a:r>
              <a:rPr lang="en-GB" sz="2400" dirty="0" smtClean="0">
                <a:solidFill>
                  <a:srgbClr val="00B050"/>
                </a:solidFill>
              </a:rPr>
              <a:t>comprehensive </a:t>
            </a:r>
            <a:r>
              <a:rPr lang="en-GB" sz="2400" dirty="0">
                <a:solidFill>
                  <a:srgbClr val="00B050"/>
                </a:solidFill>
              </a:rPr>
              <a:t>inventory </a:t>
            </a:r>
            <a:r>
              <a:rPr lang="en-GB" sz="2400" dirty="0"/>
              <a:t>of </a:t>
            </a:r>
            <a:r>
              <a:rPr lang="en-GB" sz="2400" dirty="0" smtClean="0"/>
              <a:t>LR 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60" y="5119446"/>
            <a:ext cx="3046441" cy="171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otato Foula Red Lumpers Shetland Black SASA Image 7797 360pp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60" y="2374479"/>
            <a:ext cx="3046440" cy="202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4637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" y="476250"/>
            <a:ext cx="2376488" cy="6192838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9900"/>
                </a:solidFill>
              </a:rPr>
              <a:t>Threat Facing LRs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sz="100" dirty="0" smtClean="0"/>
              <a:t/>
            </a:r>
            <a:br>
              <a:rPr lang="en-GB" sz="100" dirty="0" smtClean="0"/>
            </a:br>
            <a:r>
              <a:rPr lang="en-GB" dirty="0" smtClean="0"/>
              <a:t>	     </a:t>
            </a:r>
            <a:r>
              <a:rPr lang="en-GB" sz="2400" dirty="0" smtClean="0"/>
              <a:t>1903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	     </a:t>
            </a:r>
            <a:r>
              <a:rPr lang="en-GB" sz="2400" dirty="0" smtClean="0"/>
              <a:t>1983</a:t>
            </a:r>
            <a:br>
              <a:rPr lang="en-GB" sz="2400" dirty="0" smtClean="0"/>
            </a:br>
            <a:r>
              <a:rPr lang="en-GB" sz="100" dirty="0" smtClean="0"/>
              <a:t/>
            </a:r>
            <a:br>
              <a:rPr lang="en-GB" sz="100" dirty="0" smtClean="0"/>
            </a:br>
            <a:r>
              <a:rPr lang="en-GB" sz="1200" dirty="0" smtClean="0"/>
              <a:t>Rural </a:t>
            </a:r>
            <a:r>
              <a:rPr lang="en-GB" sz="1200" dirty="0"/>
              <a:t>Advancement Foundation </a:t>
            </a:r>
            <a:r>
              <a:rPr lang="en-GB" sz="1200" dirty="0" smtClean="0"/>
              <a:t>International (1983) via National Geographic (2011)</a:t>
            </a:r>
            <a:br>
              <a:rPr lang="en-GB" sz="1200" dirty="0" smtClean="0"/>
            </a:br>
            <a:endParaRPr lang="en-GB" dirty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33375"/>
            <a:ext cx="6589712" cy="641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2051720" y="4149080"/>
            <a:ext cx="0" cy="1512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759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99FFFF"/>
      </a:lt1>
      <a:dk2>
        <a:srgbClr val="660033"/>
      </a:dk2>
      <a:lt2>
        <a:srgbClr val="000000"/>
      </a:lt2>
      <a:accent1>
        <a:srgbClr val="FFFFFF"/>
      </a:accent1>
      <a:accent2>
        <a:srgbClr val="99FFFF"/>
      </a:accent2>
      <a:accent3>
        <a:srgbClr val="CAFFFF"/>
      </a:accent3>
      <a:accent4>
        <a:srgbClr val="000000"/>
      </a:accent4>
      <a:accent5>
        <a:srgbClr val="FFFFFF"/>
      </a:accent5>
      <a:accent6>
        <a:srgbClr val="8AE7E7"/>
      </a:accent6>
      <a:hlink>
        <a:srgbClr val="660033"/>
      </a:hlink>
      <a:folHlink>
        <a:srgbClr val="4C0026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6054</TotalTime>
  <Words>683</Words>
  <Application>Microsoft Office PowerPoint</Application>
  <PresentationFormat>On-screen Show (4:3)</PresentationFormat>
  <Paragraphs>147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ＭＳ Ｐゴシック</vt:lpstr>
      <vt:lpstr>Arial</vt:lpstr>
      <vt:lpstr>Calibri</vt:lpstr>
      <vt:lpstr>Courier New</vt:lpstr>
      <vt:lpstr>Tahoma</vt:lpstr>
      <vt:lpstr>Times New Roman</vt:lpstr>
      <vt:lpstr>Verdana</vt:lpstr>
      <vt:lpstr>Wingdings</vt:lpstr>
      <vt:lpstr>Default Design</vt:lpstr>
      <vt:lpstr>CUPGR:  a context </vt:lpstr>
      <vt:lpstr>Scope and ambition</vt:lpstr>
      <vt:lpstr>Challenge of the world’s food security</vt:lpstr>
      <vt:lpstr>PowerPoint Presentation</vt:lpstr>
      <vt:lpstr>Climate change as a threat to Food Security and CWR</vt:lpstr>
      <vt:lpstr>Setting the scene</vt:lpstr>
      <vt:lpstr>Climate change has changed the game</vt:lpstr>
      <vt:lpstr>PowerPoint Presentation</vt:lpstr>
      <vt:lpstr>National CWR Strategy</vt:lpstr>
      <vt:lpstr>Working definition of landraces</vt:lpstr>
      <vt:lpstr>Indigenous PGR: Landraces</vt:lpstr>
      <vt:lpstr>Threat Facing LRs           1903         1983  Rural Advancement Foundation International (1983) via National Geographic (2011) </vt:lpstr>
    </vt:vector>
  </TitlesOfParts>
  <Company>The University of Birmingham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Binder</dc:creator>
  <cp:lastModifiedBy>Nigel Maxted</cp:lastModifiedBy>
  <cp:revision>600</cp:revision>
  <dcterms:created xsi:type="dcterms:W3CDTF">2005-06-08T10:36:09Z</dcterms:created>
  <dcterms:modified xsi:type="dcterms:W3CDTF">2016-06-01T19:57:33Z</dcterms:modified>
</cp:coreProperties>
</file>