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87" r:id="rId4"/>
    <p:sldId id="288" r:id="rId5"/>
    <p:sldId id="290" r:id="rId6"/>
    <p:sldId id="260" r:id="rId7"/>
    <p:sldId id="259" r:id="rId8"/>
    <p:sldId id="285" r:id="rId9"/>
    <p:sldId id="283" r:id="rId10"/>
    <p:sldId id="273" r:id="rId11"/>
    <p:sldId id="264" r:id="rId12"/>
    <p:sldId id="271" r:id="rId13"/>
    <p:sldId id="272" r:id="rId14"/>
    <p:sldId id="284" r:id="rId15"/>
    <p:sldId id="267" r:id="rId16"/>
    <p:sldId id="276" r:id="rId17"/>
  </p:sldIdLst>
  <p:sldSz cx="13004800" cy="10474325"/>
  <p:notesSz cx="6888163" cy="10020300"/>
  <p:defaultTextStyle>
    <a:defPPr>
      <a:defRPr lang="en-US"/>
    </a:defPPr>
    <a:lvl1pPr marL="0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0197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0393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0590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00786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50983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01180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51376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01573" algn="l" defTabSz="1300393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81" y="-274"/>
      </p:cViewPr>
      <p:guideLst>
        <p:guide orient="horz" pos="3299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40A463-601F-415C-9784-09C946DE8FCC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25F066-8E6E-4E92-BB56-7AF2034E8B96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2000" b="1" dirty="0" smtClean="0">
              <a:solidFill>
                <a:schemeClr val="tx1"/>
              </a:solidFill>
            </a:rPr>
            <a:t>Euro-Med CWR Catalogue (PGR Forum</a:t>
          </a:r>
          <a:r>
            <a:rPr lang="en-GB" sz="2000" b="1" dirty="0" smtClean="0">
              <a:solidFill>
                <a:schemeClr val="tx1"/>
              </a:solidFill>
            </a:rPr>
            <a:t>)  </a:t>
          </a:r>
          <a:r>
            <a:rPr lang="en-GB" sz="2000" dirty="0" smtClean="0"/>
            <a:t>(Kell </a:t>
          </a:r>
          <a:r>
            <a:rPr lang="en-GB" sz="2000" i="1" dirty="0" smtClean="0"/>
            <a:t>et al</a:t>
          </a:r>
          <a:r>
            <a:rPr lang="en-GB" sz="2000" dirty="0" smtClean="0"/>
            <a:t>., 2005; Kell </a:t>
          </a:r>
          <a:r>
            <a:rPr lang="en-GB" sz="2000" i="1" dirty="0" smtClean="0"/>
            <a:t>et al</a:t>
          </a:r>
          <a:r>
            <a:rPr lang="en-GB" sz="2000" dirty="0" smtClean="0"/>
            <a:t>., 2008)</a:t>
          </a:r>
          <a:r>
            <a:rPr lang="en-GB" sz="2000" b="1" dirty="0" smtClean="0">
              <a:solidFill>
                <a:schemeClr val="tx1"/>
              </a:solidFill>
            </a:rPr>
            <a:t> </a:t>
          </a:r>
          <a:endParaRPr lang="en-GB" sz="2000" b="1" dirty="0">
            <a:solidFill>
              <a:schemeClr val="tx1"/>
            </a:solidFill>
          </a:endParaRPr>
        </a:p>
      </dgm:t>
    </dgm:pt>
    <dgm:pt modelId="{450C822C-4D15-461B-9132-593BB1107281}" type="parTrans" cxnId="{B19F8265-4943-4758-8750-2CBDE36D5D8B}">
      <dgm:prSet/>
      <dgm:spPr/>
      <dgm:t>
        <a:bodyPr/>
        <a:lstStyle/>
        <a:p>
          <a:endParaRPr lang="en-GB" sz="1400"/>
        </a:p>
      </dgm:t>
    </dgm:pt>
    <dgm:pt modelId="{C93D9C2A-B2C4-4A4E-B38D-5FF6CD1AF535}" type="sibTrans" cxnId="{B19F8265-4943-4758-8750-2CBDE36D5D8B}">
      <dgm:prSet/>
      <dgm:spPr/>
      <dgm:t>
        <a:bodyPr/>
        <a:lstStyle/>
        <a:p>
          <a:endParaRPr lang="en-GB" sz="1400"/>
        </a:p>
      </dgm:t>
    </dgm:pt>
    <dgm:pt modelId="{E532E94C-B4B0-48A6-A9FF-B7E9BAFA7234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2000" b="1" dirty="0" smtClean="0">
              <a:solidFill>
                <a:schemeClr val="tx1"/>
              </a:solidFill>
            </a:rPr>
            <a:t>North Africa Regional CWR </a:t>
          </a:r>
          <a:r>
            <a:rPr lang="en-GB" sz="2000" b="1" dirty="0" smtClean="0"/>
            <a:t>Checklist</a:t>
          </a:r>
          <a:endParaRPr lang="en-GB" sz="2000" b="1" dirty="0">
            <a:solidFill>
              <a:schemeClr val="tx1"/>
            </a:solidFill>
          </a:endParaRPr>
        </a:p>
      </dgm:t>
    </dgm:pt>
    <dgm:pt modelId="{1AC0C53C-CC3C-4A46-B745-187CE4C7CC3B}" type="parTrans" cxnId="{8B0B6A6D-2C3E-4812-8B6B-E4EC88D21339}">
      <dgm:prSet/>
      <dgm:spPr/>
      <dgm:t>
        <a:bodyPr/>
        <a:lstStyle/>
        <a:p>
          <a:endParaRPr lang="en-GB" sz="1400"/>
        </a:p>
      </dgm:t>
    </dgm:pt>
    <dgm:pt modelId="{DE7A25B1-1685-4F85-A346-30577E161983}" type="sibTrans" cxnId="{8B0B6A6D-2C3E-4812-8B6B-E4EC88D21339}">
      <dgm:prSet/>
      <dgm:spPr/>
      <dgm:t>
        <a:bodyPr/>
        <a:lstStyle/>
        <a:p>
          <a:endParaRPr lang="en-GB" sz="1400"/>
        </a:p>
      </dgm:t>
    </dgm:pt>
    <dgm:pt modelId="{7B05AFFA-4FE6-4B7C-ABF4-EA6A01537613}" type="pres">
      <dgm:prSet presAssocID="{A040A463-601F-415C-9784-09C946DE8F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10111C18-4291-4C0B-B661-F9A70D962AB8}" type="pres">
      <dgm:prSet presAssocID="{7D25F066-8E6E-4E92-BB56-7AF2034E8B96}" presName="root" presStyleCnt="0"/>
      <dgm:spPr/>
    </dgm:pt>
    <dgm:pt modelId="{420C16E8-5817-44C4-8164-AF817363F464}" type="pres">
      <dgm:prSet presAssocID="{7D25F066-8E6E-4E92-BB56-7AF2034E8B96}" presName="rootComposite" presStyleCnt="0"/>
      <dgm:spPr/>
    </dgm:pt>
    <dgm:pt modelId="{9CB32348-CE96-4C25-A508-7BA0F9FFB74E}" type="pres">
      <dgm:prSet presAssocID="{7D25F066-8E6E-4E92-BB56-7AF2034E8B96}" presName="rootText" presStyleLbl="node1" presStyleIdx="0" presStyleCnt="1" custScaleX="92250" custScaleY="73482" custLinFactNeighborX="5791" custLinFactNeighborY="1733"/>
      <dgm:spPr/>
      <dgm:t>
        <a:bodyPr/>
        <a:lstStyle/>
        <a:p>
          <a:endParaRPr lang="en-GB"/>
        </a:p>
      </dgm:t>
    </dgm:pt>
    <dgm:pt modelId="{F382BAE4-2588-4198-A4F0-4BA08A3FC468}" type="pres">
      <dgm:prSet presAssocID="{7D25F066-8E6E-4E92-BB56-7AF2034E8B96}" presName="rootConnector" presStyleLbl="node1" presStyleIdx="0" presStyleCnt="1"/>
      <dgm:spPr/>
      <dgm:t>
        <a:bodyPr/>
        <a:lstStyle/>
        <a:p>
          <a:endParaRPr lang="en-GB"/>
        </a:p>
      </dgm:t>
    </dgm:pt>
    <dgm:pt modelId="{49F92042-74A5-4C0B-BCE5-F42B1C72067D}" type="pres">
      <dgm:prSet presAssocID="{7D25F066-8E6E-4E92-BB56-7AF2034E8B96}" presName="childShape" presStyleCnt="0"/>
      <dgm:spPr/>
    </dgm:pt>
    <dgm:pt modelId="{533CFB33-AC19-470E-81AE-CC75E755EEAE}" type="pres">
      <dgm:prSet presAssocID="{1AC0C53C-CC3C-4A46-B745-187CE4C7CC3B}" presName="Name13" presStyleLbl="parChTrans1D2" presStyleIdx="0" presStyleCnt="1"/>
      <dgm:spPr/>
      <dgm:t>
        <a:bodyPr/>
        <a:lstStyle/>
        <a:p>
          <a:endParaRPr lang="en-GB"/>
        </a:p>
      </dgm:t>
    </dgm:pt>
    <dgm:pt modelId="{A11B302F-95A4-4410-B44D-6E20423C8352}" type="pres">
      <dgm:prSet presAssocID="{E532E94C-B4B0-48A6-A9FF-B7E9BAFA7234}" presName="childText" presStyleLbl="bgAcc1" presStyleIdx="0" presStyleCnt="1" custScaleX="93903" custScaleY="75660" custLinFactNeighborY="434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9AEBC56-B636-4378-A3BA-237268A7EF08}" type="presOf" srcId="{7D25F066-8E6E-4E92-BB56-7AF2034E8B96}" destId="{9CB32348-CE96-4C25-A508-7BA0F9FFB74E}" srcOrd="0" destOrd="0" presId="urn:microsoft.com/office/officeart/2005/8/layout/hierarchy3"/>
    <dgm:cxn modelId="{B19F8265-4943-4758-8750-2CBDE36D5D8B}" srcId="{A040A463-601F-415C-9784-09C946DE8FCC}" destId="{7D25F066-8E6E-4E92-BB56-7AF2034E8B96}" srcOrd="0" destOrd="0" parTransId="{450C822C-4D15-461B-9132-593BB1107281}" sibTransId="{C93D9C2A-B2C4-4A4E-B38D-5FF6CD1AF535}"/>
    <dgm:cxn modelId="{2D033D62-8CE3-4B1B-8118-39B15C44CEB9}" type="presOf" srcId="{1AC0C53C-CC3C-4A46-B745-187CE4C7CC3B}" destId="{533CFB33-AC19-470E-81AE-CC75E755EEAE}" srcOrd="0" destOrd="0" presId="urn:microsoft.com/office/officeart/2005/8/layout/hierarchy3"/>
    <dgm:cxn modelId="{297C7AF2-2A5C-482C-B49B-14E8B03FE44A}" type="presOf" srcId="{A040A463-601F-415C-9784-09C946DE8FCC}" destId="{7B05AFFA-4FE6-4B7C-ABF4-EA6A01537613}" srcOrd="0" destOrd="0" presId="urn:microsoft.com/office/officeart/2005/8/layout/hierarchy3"/>
    <dgm:cxn modelId="{8B0B6A6D-2C3E-4812-8B6B-E4EC88D21339}" srcId="{7D25F066-8E6E-4E92-BB56-7AF2034E8B96}" destId="{E532E94C-B4B0-48A6-A9FF-B7E9BAFA7234}" srcOrd="0" destOrd="0" parTransId="{1AC0C53C-CC3C-4A46-B745-187CE4C7CC3B}" sibTransId="{DE7A25B1-1685-4F85-A346-30577E161983}"/>
    <dgm:cxn modelId="{A40696F6-F181-4362-9F69-13F946699CFA}" type="presOf" srcId="{7D25F066-8E6E-4E92-BB56-7AF2034E8B96}" destId="{F382BAE4-2588-4198-A4F0-4BA08A3FC468}" srcOrd="1" destOrd="0" presId="urn:microsoft.com/office/officeart/2005/8/layout/hierarchy3"/>
    <dgm:cxn modelId="{4BFF843F-22F3-4D9C-9CCF-C8B5C637E21F}" type="presOf" srcId="{E532E94C-B4B0-48A6-A9FF-B7E9BAFA7234}" destId="{A11B302F-95A4-4410-B44D-6E20423C8352}" srcOrd="0" destOrd="0" presId="urn:microsoft.com/office/officeart/2005/8/layout/hierarchy3"/>
    <dgm:cxn modelId="{6860AD9A-AA50-4B3C-A512-5632DDD39F40}" type="presParOf" srcId="{7B05AFFA-4FE6-4B7C-ABF4-EA6A01537613}" destId="{10111C18-4291-4C0B-B661-F9A70D962AB8}" srcOrd="0" destOrd="0" presId="urn:microsoft.com/office/officeart/2005/8/layout/hierarchy3"/>
    <dgm:cxn modelId="{F2E3E214-4FE7-4D45-8E5C-A5A74F1BEB4A}" type="presParOf" srcId="{10111C18-4291-4C0B-B661-F9A70D962AB8}" destId="{420C16E8-5817-44C4-8164-AF817363F464}" srcOrd="0" destOrd="0" presId="urn:microsoft.com/office/officeart/2005/8/layout/hierarchy3"/>
    <dgm:cxn modelId="{D53DBBEF-1C7F-4BB7-9977-958A58CB1D16}" type="presParOf" srcId="{420C16E8-5817-44C4-8164-AF817363F464}" destId="{9CB32348-CE96-4C25-A508-7BA0F9FFB74E}" srcOrd="0" destOrd="0" presId="urn:microsoft.com/office/officeart/2005/8/layout/hierarchy3"/>
    <dgm:cxn modelId="{E996A1C8-9623-4512-8E3E-A450E1F4CF08}" type="presParOf" srcId="{420C16E8-5817-44C4-8164-AF817363F464}" destId="{F382BAE4-2588-4198-A4F0-4BA08A3FC468}" srcOrd="1" destOrd="0" presId="urn:microsoft.com/office/officeart/2005/8/layout/hierarchy3"/>
    <dgm:cxn modelId="{206E6E63-0E33-49F5-9C6D-EE3FCFE31626}" type="presParOf" srcId="{10111C18-4291-4C0B-B661-F9A70D962AB8}" destId="{49F92042-74A5-4C0B-BCE5-F42B1C72067D}" srcOrd="1" destOrd="0" presId="urn:microsoft.com/office/officeart/2005/8/layout/hierarchy3"/>
    <dgm:cxn modelId="{75350014-BA9F-44C8-9451-D8CB710D59CA}" type="presParOf" srcId="{49F92042-74A5-4C0B-BCE5-F42B1C72067D}" destId="{533CFB33-AC19-470E-81AE-CC75E755EEAE}" srcOrd="0" destOrd="0" presId="urn:microsoft.com/office/officeart/2005/8/layout/hierarchy3"/>
    <dgm:cxn modelId="{283043B8-4776-4D56-8340-829CCAA33971}" type="presParOf" srcId="{49F92042-74A5-4C0B-BCE5-F42B1C72067D}" destId="{A11B302F-95A4-4410-B44D-6E20423C835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C26FB1-97D3-42AF-9F60-421F8C46FC02}" type="doc">
      <dgm:prSet loTypeId="urn:microsoft.com/office/officeart/2005/8/layout/vList5" loCatId="list" qsTypeId="urn:microsoft.com/office/officeart/2005/8/quickstyle/3d7" qsCatId="3D" csTypeId="urn:microsoft.com/office/officeart/2005/8/colors/accent1_2" csCatId="accent1" phldr="1"/>
      <dgm:spPr>
        <a:scene3d>
          <a:camera prst="perspectiveLeft" zoom="91000">
            <a:rot lat="0" lon="21299999" rev="0"/>
          </a:camera>
          <a:lightRig rig="threePt" dir="t">
            <a:rot lat="0" lon="0" rev="20640000"/>
          </a:lightRig>
        </a:scene3d>
      </dgm:spPr>
      <dgm:t>
        <a:bodyPr/>
        <a:lstStyle/>
        <a:p>
          <a:endParaRPr lang="en-GB"/>
        </a:p>
      </dgm:t>
    </dgm:pt>
    <dgm:pt modelId="{57AB6DE6-5559-43CB-939F-BA2D1A2C25FA}">
      <dgm:prSet phldrT="[Text]"/>
      <dgm:spPr/>
      <dgm:t>
        <a:bodyPr/>
        <a:lstStyle/>
        <a:p>
          <a:r>
            <a:rPr lang="en-GB" b="1" dirty="0" smtClean="0"/>
            <a:t>Taxon Group 3 </a:t>
          </a:r>
          <a:endParaRPr lang="en-GB" b="1" dirty="0"/>
        </a:p>
      </dgm:t>
    </dgm:pt>
    <dgm:pt modelId="{8094C52C-BE79-4AD7-956A-D664ED4CD1B9}" type="parTrans" cxnId="{DABB1AFA-9017-461C-A58F-26F1E22BF9F0}">
      <dgm:prSet/>
      <dgm:spPr/>
      <dgm:t>
        <a:bodyPr/>
        <a:lstStyle/>
        <a:p>
          <a:endParaRPr lang="en-GB" b="1"/>
        </a:p>
      </dgm:t>
    </dgm:pt>
    <dgm:pt modelId="{2BD9CB83-D2C0-42D2-827E-D07D7AFFD536}" type="sibTrans" cxnId="{DABB1AFA-9017-461C-A58F-26F1E22BF9F0}">
      <dgm:prSet/>
      <dgm:spPr/>
      <dgm:t>
        <a:bodyPr/>
        <a:lstStyle/>
        <a:p>
          <a:endParaRPr lang="en-GB" b="1"/>
        </a:p>
      </dgm:t>
    </dgm:pt>
    <dgm:pt modelId="{EF3578AA-EAD3-4116-81BE-4F93F8BD524C}">
      <dgm:prSet phldrT="[Text]"/>
      <dgm:spPr/>
      <dgm:t>
        <a:bodyPr/>
        <a:lstStyle/>
        <a:p>
          <a:r>
            <a:rPr lang="en-GB" b="1" dirty="0" smtClean="0"/>
            <a:t>same subgenus as crop</a:t>
          </a:r>
          <a:endParaRPr lang="en-GB" b="1" dirty="0"/>
        </a:p>
      </dgm:t>
    </dgm:pt>
    <dgm:pt modelId="{34DA9A28-30F8-4A2E-976A-6031577DE11C}" type="parTrans" cxnId="{85409833-4CED-4D03-8A4C-CF6CE29AD0C3}">
      <dgm:prSet/>
      <dgm:spPr/>
      <dgm:t>
        <a:bodyPr/>
        <a:lstStyle/>
        <a:p>
          <a:endParaRPr lang="en-GB" b="1"/>
        </a:p>
      </dgm:t>
    </dgm:pt>
    <dgm:pt modelId="{B1C55AAB-76C8-47A1-9E5F-27CBCBCDC975}" type="sibTrans" cxnId="{85409833-4CED-4D03-8A4C-CF6CE29AD0C3}">
      <dgm:prSet/>
      <dgm:spPr/>
      <dgm:t>
        <a:bodyPr/>
        <a:lstStyle/>
        <a:p>
          <a:endParaRPr lang="en-GB" b="1"/>
        </a:p>
      </dgm:t>
    </dgm:pt>
    <dgm:pt modelId="{51FF472A-5973-495F-B909-E01286281E6F}">
      <dgm:prSet phldrT="[Text]"/>
      <dgm:spPr>
        <a:sp3d extrusionH="50600" contourW="3000">
          <a:bevelT w="101600" h="80600" prst="relaxedInset"/>
          <a:bevelB w="80600" h="80600" prst="relaxedInset"/>
        </a:sp3d>
      </dgm:spPr>
      <dgm:t>
        <a:bodyPr/>
        <a:lstStyle/>
        <a:p>
          <a:r>
            <a:rPr lang="en-GB" b="1" dirty="0" smtClean="0"/>
            <a:t>same genus as crop</a:t>
          </a:r>
          <a:endParaRPr lang="en-GB" b="1" dirty="0"/>
        </a:p>
      </dgm:t>
    </dgm:pt>
    <dgm:pt modelId="{5DBBAF1D-6D03-4A45-97DC-7F0EE7D73B0F}" type="parTrans" cxnId="{4619A443-3A6C-47B9-9E63-3C937D2C3D98}">
      <dgm:prSet/>
      <dgm:spPr/>
      <dgm:t>
        <a:bodyPr/>
        <a:lstStyle/>
        <a:p>
          <a:endParaRPr lang="en-GB" b="1"/>
        </a:p>
      </dgm:t>
    </dgm:pt>
    <dgm:pt modelId="{F3126C6C-8625-47F6-8628-0DDB21B6B40D}" type="sibTrans" cxnId="{4619A443-3A6C-47B9-9E63-3C937D2C3D98}">
      <dgm:prSet/>
      <dgm:spPr/>
      <dgm:t>
        <a:bodyPr/>
        <a:lstStyle/>
        <a:p>
          <a:endParaRPr lang="en-GB" b="1"/>
        </a:p>
      </dgm:t>
    </dgm:pt>
    <dgm:pt modelId="{4CB812F9-EA1D-4F5D-8AA6-2E5721AC7CF0}">
      <dgm:prSet phldrT="[Text]"/>
      <dgm:spPr/>
      <dgm:t>
        <a:bodyPr/>
        <a:lstStyle/>
        <a:p>
          <a:r>
            <a:rPr lang="en-GB" b="1" dirty="0" err="1" smtClean="0"/>
            <a:t>Taxon</a:t>
          </a:r>
          <a:r>
            <a:rPr lang="en-GB" b="1" dirty="0" smtClean="0"/>
            <a:t> Group 5 </a:t>
          </a:r>
          <a:endParaRPr lang="en-GB" b="1" dirty="0"/>
        </a:p>
      </dgm:t>
    </dgm:pt>
    <dgm:pt modelId="{93A1A608-9FD1-467A-96AC-075ACD490FE0}" type="parTrans" cxnId="{2E50C631-88A1-43EE-A9CA-ECED37822087}">
      <dgm:prSet/>
      <dgm:spPr/>
      <dgm:t>
        <a:bodyPr/>
        <a:lstStyle/>
        <a:p>
          <a:endParaRPr lang="en-GB" b="1"/>
        </a:p>
      </dgm:t>
    </dgm:pt>
    <dgm:pt modelId="{37B69B8A-B34E-4114-B3CD-DA33953171EA}" type="sibTrans" cxnId="{2E50C631-88A1-43EE-A9CA-ECED37822087}">
      <dgm:prSet/>
      <dgm:spPr/>
      <dgm:t>
        <a:bodyPr/>
        <a:lstStyle/>
        <a:p>
          <a:endParaRPr lang="en-GB" b="1"/>
        </a:p>
      </dgm:t>
    </dgm:pt>
    <dgm:pt modelId="{550B850D-0DA1-48CC-9BA5-DCF501A7D842}">
      <dgm:prSet phldrT="[Text]"/>
      <dgm:spPr/>
      <dgm:t>
        <a:bodyPr/>
        <a:lstStyle/>
        <a:p>
          <a:r>
            <a:rPr lang="en-GB" b="1" dirty="0" smtClean="0"/>
            <a:t>different genus to the crop  </a:t>
          </a:r>
          <a:endParaRPr lang="en-GB" b="1" dirty="0"/>
        </a:p>
      </dgm:t>
    </dgm:pt>
    <dgm:pt modelId="{967C8CCF-8AAA-45AE-80E8-18AE19C90A04}" type="parTrans" cxnId="{EBAC6D77-CD72-43D5-83DB-8DE4A4DD0781}">
      <dgm:prSet/>
      <dgm:spPr/>
      <dgm:t>
        <a:bodyPr/>
        <a:lstStyle/>
        <a:p>
          <a:endParaRPr lang="en-GB" b="1"/>
        </a:p>
      </dgm:t>
    </dgm:pt>
    <dgm:pt modelId="{89715243-0991-4EC8-A0A5-1A25ADB88161}" type="sibTrans" cxnId="{EBAC6D77-CD72-43D5-83DB-8DE4A4DD0781}">
      <dgm:prSet/>
      <dgm:spPr/>
      <dgm:t>
        <a:bodyPr/>
        <a:lstStyle/>
        <a:p>
          <a:endParaRPr lang="en-GB" b="1"/>
        </a:p>
      </dgm:t>
    </dgm:pt>
    <dgm:pt modelId="{794CD828-C576-4AD1-963F-AE2CA6953575}">
      <dgm:prSet phldrT="[Text]"/>
      <dgm:spPr/>
      <dgm:t>
        <a:bodyPr/>
        <a:lstStyle/>
        <a:p>
          <a:r>
            <a:rPr lang="en-GB" b="1" dirty="0" err="1" smtClean="0"/>
            <a:t>Taxon</a:t>
          </a:r>
          <a:r>
            <a:rPr lang="en-GB" b="1" dirty="0" smtClean="0"/>
            <a:t> Group 4 </a:t>
          </a:r>
          <a:endParaRPr lang="en-GB" b="1" dirty="0"/>
        </a:p>
      </dgm:t>
    </dgm:pt>
    <dgm:pt modelId="{ECC39D08-D791-49C0-A065-A7888CE16ADC}" type="sibTrans" cxnId="{1832E950-5876-4268-A657-6089DCE4266E}">
      <dgm:prSet/>
      <dgm:spPr/>
      <dgm:t>
        <a:bodyPr/>
        <a:lstStyle/>
        <a:p>
          <a:endParaRPr lang="en-GB" b="1"/>
        </a:p>
      </dgm:t>
    </dgm:pt>
    <dgm:pt modelId="{CE3917FE-3A4E-434D-9E7F-7F518F0B6308}" type="parTrans" cxnId="{1832E950-5876-4268-A657-6089DCE4266E}">
      <dgm:prSet/>
      <dgm:spPr/>
      <dgm:t>
        <a:bodyPr/>
        <a:lstStyle/>
        <a:p>
          <a:endParaRPr lang="en-GB" b="1"/>
        </a:p>
      </dgm:t>
    </dgm:pt>
    <dgm:pt modelId="{F73D523A-8C0E-4C80-9E27-2B5608EC947A}" type="pres">
      <dgm:prSet presAssocID="{D3C26FB1-97D3-42AF-9F60-421F8C46FC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FAAFB27-DE14-4778-A343-EDE2D9FCAE56}" type="pres">
      <dgm:prSet presAssocID="{57AB6DE6-5559-43CB-939F-BA2D1A2C25FA}" presName="linNode" presStyleCnt="0"/>
      <dgm:spPr/>
      <dgm:t>
        <a:bodyPr/>
        <a:lstStyle/>
        <a:p>
          <a:endParaRPr lang="en-GB"/>
        </a:p>
      </dgm:t>
    </dgm:pt>
    <dgm:pt modelId="{0FC83504-7C6D-4980-8FCF-47B0D62347B0}" type="pres">
      <dgm:prSet presAssocID="{57AB6DE6-5559-43CB-939F-BA2D1A2C25FA}" presName="parentText" presStyleLbl="node1" presStyleIdx="0" presStyleCnt="3" custLinFactNeighborX="161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89AA15-3FCE-498D-AA24-59975EC863C2}" type="pres">
      <dgm:prSet presAssocID="{57AB6DE6-5559-43CB-939F-BA2D1A2C25FA}" presName="descendantText" presStyleLbl="alignAccFollowNode1" presStyleIdx="0" presStyleCnt="3" custLinFactNeighborX="24217" custLinFactNeighborY="-1565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C32971-7E29-46A9-A254-B4C43A114856}" type="pres">
      <dgm:prSet presAssocID="{2BD9CB83-D2C0-42D2-827E-D07D7AFFD536}" presName="sp" presStyleCnt="0"/>
      <dgm:spPr/>
      <dgm:t>
        <a:bodyPr/>
        <a:lstStyle/>
        <a:p>
          <a:endParaRPr lang="en-GB"/>
        </a:p>
      </dgm:t>
    </dgm:pt>
    <dgm:pt modelId="{C7B3F7D6-CFBB-4C11-82CF-1614997B2E28}" type="pres">
      <dgm:prSet presAssocID="{794CD828-C576-4AD1-963F-AE2CA6953575}" presName="linNode" presStyleCnt="0"/>
      <dgm:spPr/>
      <dgm:t>
        <a:bodyPr/>
        <a:lstStyle/>
        <a:p>
          <a:endParaRPr lang="en-GB"/>
        </a:p>
      </dgm:t>
    </dgm:pt>
    <dgm:pt modelId="{3870F3A6-7191-47C4-B0E1-DDF6286E0207}" type="pres">
      <dgm:prSet presAssocID="{794CD828-C576-4AD1-963F-AE2CA6953575}" presName="parentText" presStyleLbl="node1" presStyleIdx="1" presStyleCnt="3" custLinFactNeighborX="161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478222-8882-408D-A63E-CE3F857EFFB2}" type="pres">
      <dgm:prSet presAssocID="{794CD828-C576-4AD1-963F-AE2CA6953575}" presName="descendantText" presStyleLbl="alignAccFollowNode1" presStyleIdx="1" presStyleCnt="3" custLinFactNeighborX="2915" custLinFactNeighborY="-4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532570-AA45-441D-A0EB-F68B8B74CBD6}" type="pres">
      <dgm:prSet presAssocID="{ECC39D08-D791-49C0-A065-A7888CE16ADC}" presName="sp" presStyleCnt="0"/>
      <dgm:spPr/>
      <dgm:t>
        <a:bodyPr/>
        <a:lstStyle/>
        <a:p>
          <a:endParaRPr lang="en-GB"/>
        </a:p>
      </dgm:t>
    </dgm:pt>
    <dgm:pt modelId="{DA28465F-87C2-44E0-B4F3-ACDDCEFD822B}" type="pres">
      <dgm:prSet presAssocID="{4CB812F9-EA1D-4F5D-8AA6-2E5721AC7CF0}" presName="linNode" presStyleCnt="0"/>
      <dgm:spPr/>
      <dgm:t>
        <a:bodyPr/>
        <a:lstStyle/>
        <a:p>
          <a:endParaRPr lang="en-GB"/>
        </a:p>
      </dgm:t>
    </dgm:pt>
    <dgm:pt modelId="{C264B981-7CB8-4AAD-99A5-B3DC666A3254}" type="pres">
      <dgm:prSet presAssocID="{4CB812F9-EA1D-4F5D-8AA6-2E5721AC7CF0}" presName="parentText" presStyleLbl="node1" presStyleIdx="2" presStyleCnt="3" custLinFactNeighborX="161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60C548-D292-4C54-9C5F-D0045DECBE21}" type="pres">
      <dgm:prSet presAssocID="{4CB812F9-EA1D-4F5D-8AA6-2E5721AC7CF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9A8B314-67BD-445A-97E9-4442DFA4E3EE}" type="presOf" srcId="{D3C26FB1-97D3-42AF-9F60-421F8C46FC02}" destId="{F73D523A-8C0E-4C80-9E27-2B5608EC947A}" srcOrd="0" destOrd="0" presId="urn:microsoft.com/office/officeart/2005/8/layout/vList5"/>
    <dgm:cxn modelId="{1832E950-5876-4268-A657-6089DCE4266E}" srcId="{D3C26FB1-97D3-42AF-9F60-421F8C46FC02}" destId="{794CD828-C576-4AD1-963F-AE2CA6953575}" srcOrd="1" destOrd="0" parTransId="{CE3917FE-3A4E-434D-9E7F-7F518F0B6308}" sibTransId="{ECC39D08-D791-49C0-A065-A7888CE16ADC}"/>
    <dgm:cxn modelId="{C69A6E7A-69FD-433A-A119-7C076C18C8C8}" type="presOf" srcId="{550B850D-0DA1-48CC-9BA5-DCF501A7D842}" destId="{D060C548-D292-4C54-9C5F-D0045DECBE21}" srcOrd="0" destOrd="0" presId="urn:microsoft.com/office/officeart/2005/8/layout/vList5"/>
    <dgm:cxn modelId="{4619A443-3A6C-47B9-9E63-3C937D2C3D98}" srcId="{794CD828-C576-4AD1-963F-AE2CA6953575}" destId="{51FF472A-5973-495F-B909-E01286281E6F}" srcOrd="0" destOrd="0" parTransId="{5DBBAF1D-6D03-4A45-97DC-7F0EE7D73B0F}" sibTransId="{F3126C6C-8625-47F6-8628-0DDB21B6B40D}"/>
    <dgm:cxn modelId="{70480DAE-1C50-4E1A-A5CA-AEADA34B36FC}" type="presOf" srcId="{4CB812F9-EA1D-4F5D-8AA6-2E5721AC7CF0}" destId="{C264B981-7CB8-4AAD-99A5-B3DC666A3254}" srcOrd="0" destOrd="0" presId="urn:microsoft.com/office/officeart/2005/8/layout/vList5"/>
    <dgm:cxn modelId="{5EA17EF4-0AE1-4488-B141-5F599E20C13E}" type="presOf" srcId="{794CD828-C576-4AD1-963F-AE2CA6953575}" destId="{3870F3A6-7191-47C4-B0E1-DDF6286E0207}" srcOrd="0" destOrd="0" presId="urn:microsoft.com/office/officeart/2005/8/layout/vList5"/>
    <dgm:cxn modelId="{85409833-4CED-4D03-8A4C-CF6CE29AD0C3}" srcId="{57AB6DE6-5559-43CB-939F-BA2D1A2C25FA}" destId="{EF3578AA-EAD3-4116-81BE-4F93F8BD524C}" srcOrd="0" destOrd="0" parTransId="{34DA9A28-30F8-4A2E-976A-6031577DE11C}" sibTransId="{B1C55AAB-76C8-47A1-9E5F-27CBCBCDC975}"/>
    <dgm:cxn modelId="{E65ACC8B-45B4-4F08-96D0-4DE4EFA13836}" type="presOf" srcId="{57AB6DE6-5559-43CB-939F-BA2D1A2C25FA}" destId="{0FC83504-7C6D-4980-8FCF-47B0D62347B0}" srcOrd="0" destOrd="0" presId="urn:microsoft.com/office/officeart/2005/8/layout/vList5"/>
    <dgm:cxn modelId="{DABB1AFA-9017-461C-A58F-26F1E22BF9F0}" srcId="{D3C26FB1-97D3-42AF-9F60-421F8C46FC02}" destId="{57AB6DE6-5559-43CB-939F-BA2D1A2C25FA}" srcOrd="0" destOrd="0" parTransId="{8094C52C-BE79-4AD7-956A-D664ED4CD1B9}" sibTransId="{2BD9CB83-D2C0-42D2-827E-D07D7AFFD536}"/>
    <dgm:cxn modelId="{FDF133C5-F643-446D-89FA-16F3DC6FDEA5}" type="presOf" srcId="{EF3578AA-EAD3-4116-81BE-4F93F8BD524C}" destId="{5F89AA15-3FCE-498D-AA24-59975EC863C2}" srcOrd="0" destOrd="0" presId="urn:microsoft.com/office/officeart/2005/8/layout/vList5"/>
    <dgm:cxn modelId="{708ABEEA-47AE-42F7-BE7E-7F8C75E92C25}" type="presOf" srcId="{51FF472A-5973-495F-B909-E01286281E6F}" destId="{DF478222-8882-408D-A63E-CE3F857EFFB2}" srcOrd="0" destOrd="0" presId="urn:microsoft.com/office/officeart/2005/8/layout/vList5"/>
    <dgm:cxn modelId="{2E50C631-88A1-43EE-A9CA-ECED37822087}" srcId="{D3C26FB1-97D3-42AF-9F60-421F8C46FC02}" destId="{4CB812F9-EA1D-4F5D-8AA6-2E5721AC7CF0}" srcOrd="2" destOrd="0" parTransId="{93A1A608-9FD1-467A-96AC-075ACD490FE0}" sibTransId="{37B69B8A-B34E-4114-B3CD-DA33953171EA}"/>
    <dgm:cxn modelId="{EBAC6D77-CD72-43D5-83DB-8DE4A4DD0781}" srcId="{4CB812F9-EA1D-4F5D-8AA6-2E5721AC7CF0}" destId="{550B850D-0DA1-48CC-9BA5-DCF501A7D842}" srcOrd="0" destOrd="0" parTransId="{967C8CCF-8AAA-45AE-80E8-18AE19C90A04}" sibTransId="{89715243-0991-4EC8-A0A5-1A25ADB88161}"/>
    <dgm:cxn modelId="{5A0E4A15-FCD7-461C-994D-D09E7B5CA8B3}" type="presParOf" srcId="{F73D523A-8C0E-4C80-9E27-2B5608EC947A}" destId="{8FAAFB27-DE14-4778-A343-EDE2D9FCAE56}" srcOrd="0" destOrd="0" presId="urn:microsoft.com/office/officeart/2005/8/layout/vList5"/>
    <dgm:cxn modelId="{6825C46C-AEB3-4465-AFC2-2286FD6BCE91}" type="presParOf" srcId="{8FAAFB27-DE14-4778-A343-EDE2D9FCAE56}" destId="{0FC83504-7C6D-4980-8FCF-47B0D62347B0}" srcOrd="0" destOrd="0" presId="urn:microsoft.com/office/officeart/2005/8/layout/vList5"/>
    <dgm:cxn modelId="{732FD1FD-24B6-4A9A-924D-0F495D1EDE6E}" type="presParOf" srcId="{8FAAFB27-DE14-4778-A343-EDE2D9FCAE56}" destId="{5F89AA15-3FCE-498D-AA24-59975EC863C2}" srcOrd="1" destOrd="0" presId="urn:microsoft.com/office/officeart/2005/8/layout/vList5"/>
    <dgm:cxn modelId="{67C05042-3ECD-4120-AF6B-6C208B5D4FDB}" type="presParOf" srcId="{F73D523A-8C0E-4C80-9E27-2B5608EC947A}" destId="{0DC32971-7E29-46A9-A254-B4C43A114856}" srcOrd="1" destOrd="0" presId="urn:microsoft.com/office/officeart/2005/8/layout/vList5"/>
    <dgm:cxn modelId="{2F36C720-6A09-4A34-92EA-C7B30A31153E}" type="presParOf" srcId="{F73D523A-8C0E-4C80-9E27-2B5608EC947A}" destId="{C7B3F7D6-CFBB-4C11-82CF-1614997B2E28}" srcOrd="2" destOrd="0" presId="urn:microsoft.com/office/officeart/2005/8/layout/vList5"/>
    <dgm:cxn modelId="{00530672-115E-45F2-B122-D31F1D6F26E8}" type="presParOf" srcId="{C7B3F7D6-CFBB-4C11-82CF-1614997B2E28}" destId="{3870F3A6-7191-47C4-B0E1-DDF6286E0207}" srcOrd="0" destOrd="0" presId="urn:microsoft.com/office/officeart/2005/8/layout/vList5"/>
    <dgm:cxn modelId="{59BAB5D2-F222-4BC1-98DD-3760673934FC}" type="presParOf" srcId="{C7B3F7D6-CFBB-4C11-82CF-1614997B2E28}" destId="{DF478222-8882-408D-A63E-CE3F857EFFB2}" srcOrd="1" destOrd="0" presId="urn:microsoft.com/office/officeart/2005/8/layout/vList5"/>
    <dgm:cxn modelId="{38E4F8F2-5BD0-4303-8834-6F06DD320B2D}" type="presParOf" srcId="{F73D523A-8C0E-4C80-9E27-2B5608EC947A}" destId="{A6532570-AA45-441D-A0EB-F68B8B74CBD6}" srcOrd="3" destOrd="0" presId="urn:microsoft.com/office/officeart/2005/8/layout/vList5"/>
    <dgm:cxn modelId="{0FA0E28F-DC32-4445-9953-B9D749499799}" type="presParOf" srcId="{F73D523A-8C0E-4C80-9E27-2B5608EC947A}" destId="{DA28465F-87C2-44E0-B4F3-ACDDCEFD822B}" srcOrd="4" destOrd="0" presId="urn:microsoft.com/office/officeart/2005/8/layout/vList5"/>
    <dgm:cxn modelId="{88C36459-1B70-4A34-A4D8-7D5602DBD8E9}" type="presParOf" srcId="{DA28465F-87C2-44E0-B4F3-ACDDCEFD822B}" destId="{C264B981-7CB8-4AAD-99A5-B3DC666A3254}" srcOrd="0" destOrd="0" presId="urn:microsoft.com/office/officeart/2005/8/layout/vList5"/>
    <dgm:cxn modelId="{643CADCA-1341-4FBF-A119-F2C0DFC78448}" type="presParOf" srcId="{DA28465F-87C2-44E0-B4F3-ACDDCEFD822B}" destId="{D060C548-D292-4C54-9C5F-D0045DECBE21}" srcOrd="1" destOrd="0" presId="urn:microsoft.com/office/officeart/2005/8/layout/vList5"/>
  </dgm:cxnLst>
  <dgm:bg/>
  <dgm:whole>
    <a:ln w="1270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C26FB1-97D3-42AF-9F60-421F8C46FC02}" type="doc">
      <dgm:prSet loTypeId="urn:microsoft.com/office/officeart/2005/8/layout/vList5" loCatId="list" qsTypeId="urn:microsoft.com/office/officeart/2005/8/quickstyle/3d7" qsCatId="3D" csTypeId="urn:microsoft.com/office/officeart/2005/8/colors/accent1_2" csCatId="accent1" phldr="1"/>
      <dgm:spPr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gm:spPr>
      <dgm:t>
        <a:bodyPr/>
        <a:lstStyle/>
        <a:p>
          <a:endParaRPr lang="en-GB"/>
        </a:p>
      </dgm:t>
    </dgm:pt>
    <dgm:pt modelId="{57AB6DE6-5559-43CB-939F-BA2D1A2C25FA}">
      <dgm:prSet phldrT="[Text]"/>
      <dgm:spPr/>
      <dgm:t>
        <a:bodyPr/>
        <a:lstStyle/>
        <a:p>
          <a:r>
            <a:rPr lang="en-GB" b="1" dirty="0" err="1" smtClean="0"/>
            <a:t>Taxon</a:t>
          </a:r>
          <a:r>
            <a:rPr lang="en-GB" b="1" dirty="0" smtClean="0"/>
            <a:t> Group 1a </a:t>
          </a:r>
          <a:endParaRPr lang="en-GB" b="1" dirty="0"/>
        </a:p>
      </dgm:t>
    </dgm:pt>
    <dgm:pt modelId="{8094C52C-BE79-4AD7-956A-D664ED4CD1B9}" type="parTrans" cxnId="{DABB1AFA-9017-461C-A58F-26F1E22BF9F0}">
      <dgm:prSet/>
      <dgm:spPr/>
      <dgm:t>
        <a:bodyPr/>
        <a:lstStyle/>
        <a:p>
          <a:endParaRPr lang="en-GB" b="1"/>
        </a:p>
      </dgm:t>
    </dgm:pt>
    <dgm:pt modelId="{2BD9CB83-D2C0-42D2-827E-D07D7AFFD536}" type="sibTrans" cxnId="{DABB1AFA-9017-461C-A58F-26F1E22BF9F0}">
      <dgm:prSet/>
      <dgm:spPr/>
      <dgm:t>
        <a:bodyPr/>
        <a:lstStyle/>
        <a:p>
          <a:endParaRPr lang="en-GB" b="1"/>
        </a:p>
      </dgm:t>
    </dgm:pt>
    <dgm:pt modelId="{EF3578AA-EAD3-4116-81BE-4F93F8BD524C}">
      <dgm:prSet phldrT="[Text]"/>
      <dgm:spPr/>
      <dgm:t>
        <a:bodyPr/>
        <a:lstStyle/>
        <a:p>
          <a:r>
            <a:rPr lang="en-GB" b="1" dirty="0" smtClean="0"/>
            <a:t>crop</a:t>
          </a:r>
          <a:endParaRPr lang="en-GB" b="1" dirty="0"/>
        </a:p>
      </dgm:t>
    </dgm:pt>
    <dgm:pt modelId="{34DA9A28-30F8-4A2E-976A-6031577DE11C}" type="parTrans" cxnId="{85409833-4CED-4D03-8A4C-CF6CE29AD0C3}">
      <dgm:prSet/>
      <dgm:spPr/>
      <dgm:t>
        <a:bodyPr/>
        <a:lstStyle/>
        <a:p>
          <a:endParaRPr lang="en-GB" b="1"/>
        </a:p>
      </dgm:t>
    </dgm:pt>
    <dgm:pt modelId="{B1C55AAB-76C8-47A1-9E5F-27CBCBCDC975}" type="sibTrans" cxnId="{85409833-4CED-4D03-8A4C-CF6CE29AD0C3}">
      <dgm:prSet/>
      <dgm:spPr/>
      <dgm:t>
        <a:bodyPr/>
        <a:lstStyle/>
        <a:p>
          <a:endParaRPr lang="en-GB" b="1"/>
        </a:p>
      </dgm:t>
    </dgm:pt>
    <dgm:pt modelId="{794CD828-C576-4AD1-963F-AE2CA6953575}">
      <dgm:prSet phldrT="[Text]"/>
      <dgm:spPr/>
      <dgm:t>
        <a:bodyPr/>
        <a:lstStyle/>
        <a:p>
          <a:r>
            <a:rPr lang="en-GB" b="1" dirty="0" err="1" smtClean="0"/>
            <a:t>Taxon</a:t>
          </a:r>
          <a:r>
            <a:rPr lang="en-GB" b="1" dirty="0" smtClean="0"/>
            <a:t> Group 1b </a:t>
          </a:r>
          <a:endParaRPr lang="en-GB" b="1" dirty="0"/>
        </a:p>
      </dgm:t>
    </dgm:pt>
    <dgm:pt modelId="{CE3917FE-3A4E-434D-9E7F-7F518F0B6308}" type="parTrans" cxnId="{1832E950-5876-4268-A657-6089DCE4266E}">
      <dgm:prSet/>
      <dgm:spPr/>
      <dgm:t>
        <a:bodyPr/>
        <a:lstStyle/>
        <a:p>
          <a:endParaRPr lang="en-GB" b="1"/>
        </a:p>
      </dgm:t>
    </dgm:pt>
    <dgm:pt modelId="{ECC39D08-D791-49C0-A065-A7888CE16ADC}" type="sibTrans" cxnId="{1832E950-5876-4268-A657-6089DCE4266E}">
      <dgm:prSet/>
      <dgm:spPr/>
      <dgm:t>
        <a:bodyPr/>
        <a:lstStyle/>
        <a:p>
          <a:endParaRPr lang="en-GB" b="1"/>
        </a:p>
      </dgm:t>
    </dgm:pt>
    <dgm:pt modelId="{51FF472A-5973-495F-B909-E01286281E6F}">
      <dgm:prSet phldrT="[Text]"/>
      <dgm:spPr/>
      <dgm:t>
        <a:bodyPr/>
        <a:lstStyle/>
        <a:p>
          <a:r>
            <a:rPr lang="en-GB" b="1" dirty="0" smtClean="0"/>
            <a:t>same species as crop</a:t>
          </a:r>
          <a:endParaRPr lang="en-GB" b="1" dirty="0"/>
        </a:p>
      </dgm:t>
    </dgm:pt>
    <dgm:pt modelId="{5DBBAF1D-6D03-4A45-97DC-7F0EE7D73B0F}" type="parTrans" cxnId="{4619A443-3A6C-47B9-9E63-3C937D2C3D98}">
      <dgm:prSet/>
      <dgm:spPr/>
      <dgm:t>
        <a:bodyPr/>
        <a:lstStyle/>
        <a:p>
          <a:endParaRPr lang="en-GB" b="1"/>
        </a:p>
      </dgm:t>
    </dgm:pt>
    <dgm:pt modelId="{F3126C6C-8625-47F6-8628-0DDB21B6B40D}" type="sibTrans" cxnId="{4619A443-3A6C-47B9-9E63-3C937D2C3D98}">
      <dgm:prSet/>
      <dgm:spPr/>
      <dgm:t>
        <a:bodyPr/>
        <a:lstStyle/>
        <a:p>
          <a:endParaRPr lang="en-GB" b="1"/>
        </a:p>
      </dgm:t>
    </dgm:pt>
    <dgm:pt modelId="{E67FB7FE-D1D0-4F99-831B-0C665AAD5E6A}">
      <dgm:prSet phldrT="[Text]"/>
      <dgm:spPr/>
      <dgm:t>
        <a:bodyPr/>
        <a:lstStyle/>
        <a:p>
          <a:r>
            <a:rPr lang="en-GB" b="1" dirty="0" smtClean="0"/>
            <a:t>same series or section as crop</a:t>
          </a:r>
          <a:endParaRPr lang="en-GB" b="1" dirty="0"/>
        </a:p>
      </dgm:t>
    </dgm:pt>
    <dgm:pt modelId="{D67B1C7F-1834-4AF0-B027-430DC10B2BB3}" type="parTrans" cxnId="{9A74DB0F-64FB-45C8-8CB2-8375701ECADB}">
      <dgm:prSet/>
      <dgm:spPr/>
      <dgm:t>
        <a:bodyPr/>
        <a:lstStyle/>
        <a:p>
          <a:endParaRPr lang="en-GB" b="1"/>
        </a:p>
      </dgm:t>
    </dgm:pt>
    <dgm:pt modelId="{F5BC13F2-46D3-49F2-B8AE-AAF3F5E217A0}" type="sibTrans" cxnId="{9A74DB0F-64FB-45C8-8CB2-8375701ECADB}">
      <dgm:prSet/>
      <dgm:spPr/>
      <dgm:t>
        <a:bodyPr/>
        <a:lstStyle/>
        <a:p>
          <a:endParaRPr lang="en-GB" b="1"/>
        </a:p>
      </dgm:t>
    </dgm:pt>
    <dgm:pt modelId="{550B850D-0DA1-48CC-9BA5-DCF501A7D842}">
      <dgm:prSet phldrT="[Text]"/>
      <dgm:spPr/>
      <dgm:t>
        <a:bodyPr/>
        <a:lstStyle/>
        <a:p>
          <a:r>
            <a:rPr lang="en-GB" b="1" dirty="0" smtClean="0"/>
            <a:t>Taxon Group 2 </a:t>
          </a:r>
          <a:endParaRPr lang="en-GB" b="1" dirty="0"/>
        </a:p>
      </dgm:t>
    </dgm:pt>
    <dgm:pt modelId="{89715243-0991-4EC8-A0A5-1A25ADB88161}" type="sibTrans" cxnId="{EBAC6D77-CD72-43D5-83DB-8DE4A4DD0781}">
      <dgm:prSet/>
      <dgm:spPr/>
      <dgm:t>
        <a:bodyPr/>
        <a:lstStyle/>
        <a:p>
          <a:endParaRPr lang="en-GB" b="1"/>
        </a:p>
      </dgm:t>
    </dgm:pt>
    <dgm:pt modelId="{967C8CCF-8AAA-45AE-80E8-18AE19C90A04}" type="parTrans" cxnId="{EBAC6D77-CD72-43D5-83DB-8DE4A4DD0781}">
      <dgm:prSet/>
      <dgm:spPr/>
      <dgm:t>
        <a:bodyPr/>
        <a:lstStyle/>
        <a:p>
          <a:endParaRPr lang="en-GB" b="1"/>
        </a:p>
      </dgm:t>
    </dgm:pt>
    <dgm:pt modelId="{F73D523A-8C0E-4C80-9E27-2B5608EC947A}" type="pres">
      <dgm:prSet presAssocID="{D3C26FB1-97D3-42AF-9F60-421F8C46FC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FAAFB27-DE14-4778-A343-EDE2D9FCAE56}" type="pres">
      <dgm:prSet presAssocID="{57AB6DE6-5559-43CB-939F-BA2D1A2C25FA}" presName="linNode" presStyleCnt="0"/>
      <dgm:spPr/>
      <dgm:t>
        <a:bodyPr/>
        <a:lstStyle/>
        <a:p>
          <a:endParaRPr lang="en-GB"/>
        </a:p>
      </dgm:t>
    </dgm:pt>
    <dgm:pt modelId="{0FC83504-7C6D-4980-8FCF-47B0D62347B0}" type="pres">
      <dgm:prSet presAssocID="{57AB6DE6-5559-43CB-939F-BA2D1A2C25F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89AA15-3FCE-498D-AA24-59975EC863C2}" type="pres">
      <dgm:prSet presAssocID="{57AB6DE6-5559-43CB-939F-BA2D1A2C25F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C32971-7E29-46A9-A254-B4C43A114856}" type="pres">
      <dgm:prSet presAssocID="{2BD9CB83-D2C0-42D2-827E-D07D7AFFD536}" presName="sp" presStyleCnt="0"/>
      <dgm:spPr/>
      <dgm:t>
        <a:bodyPr/>
        <a:lstStyle/>
        <a:p>
          <a:endParaRPr lang="en-GB"/>
        </a:p>
      </dgm:t>
    </dgm:pt>
    <dgm:pt modelId="{C7B3F7D6-CFBB-4C11-82CF-1614997B2E28}" type="pres">
      <dgm:prSet presAssocID="{794CD828-C576-4AD1-963F-AE2CA6953575}" presName="linNode" presStyleCnt="0"/>
      <dgm:spPr/>
      <dgm:t>
        <a:bodyPr/>
        <a:lstStyle/>
        <a:p>
          <a:endParaRPr lang="en-GB"/>
        </a:p>
      </dgm:t>
    </dgm:pt>
    <dgm:pt modelId="{3870F3A6-7191-47C4-B0E1-DDF6286E0207}" type="pres">
      <dgm:prSet presAssocID="{794CD828-C576-4AD1-963F-AE2CA695357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478222-8882-408D-A63E-CE3F857EFFB2}" type="pres">
      <dgm:prSet presAssocID="{794CD828-C576-4AD1-963F-AE2CA6953575}" presName="descendantText" presStyleLbl="alignAccFollowNode1" presStyleIdx="1" presStyleCnt="3" custLinFactNeighborX="5841" custLinFactNeighborY="-162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532570-AA45-441D-A0EB-F68B8B74CBD6}" type="pres">
      <dgm:prSet presAssocID="{ECC39D08-D791-49C0-A065-A7888CE16ADC}" presName="sp" presStyleCnt="0"/>
      <dgm:spPr/>
      <dgm:t>
        <a:bodyPr/>
        <a:lstStyle/>
        <a:p>
          <a:endParaRPr lang="en-GB"/>
        </a:p>
      </dgm:t>
    </dgm:pt>
    <dgm:pt modelId="{14101ACA-8D7A-4411-81A6-764C9D7358EF}" type="pres">
      <dgm:prSet presAssocID="{550B850D-0DA1-48CC-9BA5-DCF501A7D842}" presName="linNode" presStyleCnt="0"/>
      <dgm:spPr/>
      <dgm:t>
        <a:bodyPr/>
        <a:lstStyle/>
        <a:p>
          <a:endParaRPr lang="en-GB"/>
        </a:p>
      </dgm:t>
    </dgm:pt>
    <dgm:pt modelId="{EAA903E4-7969-4C1C-9F34-383C36E7C76C}" type="pres">
      <dgm:prSet presAssocID="{550B850D-0DA1-48CC-9BA5-DCF501A7D84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3566382-23AA-4851-84BC-1F89478C2F8E}" type="pres">
      <dgm:prSet presAssocID="{550B850D-0DA1-48CC-9BA5-DCF501A7D84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30BDE17-9E1F-4063-805D-DE753B4C23F8}" type="presOf" srcId="{51FF472A-5973-495F-B909-E01286281E6F}" destId="{DF478222-8882-408D-A63E-CE3F857EFFB2}" srcOrd="0" destOrd="0" presId="urn:microsoft.com/office/officeart/2005/8/layout/vList5"/>
    <dgm:cxn modelId="{1832E950-5876-4268-A657-6089DCE4266E}" srcId="{D3C26FB1-97D3-42AF-9F60-421F8C46FC02}" destId="{794CD828-C576-4AD1-963F-AE2CA6953575}" srcOrd="1" destOrd="0" parTransId="{CE3917FE-3A4E-434D-9E7F-7F518F0B6308}" sibTransId="{ECC39D08-D791-49C0-A065-A7888CE16ADC}"/>
    <dgm:cxn modelId="{34A34CE3-F40C-41B8-BF47-4505EB9CF3A8}" type="presOf" srcId="{794CD828-C576-4AD1-963F-AE2CA6953575}" destId="{3870F3A6-7191-47C4-B0E1-DDF6286E0207}" srcOrd="0" destOrd="0" presId="urn:microsoft.com/office/officeart/2005/8/layout/vList5"/>
    <dgm:cxn modelId="{4619A443-3A6C-47B9-9E63-3C937D2C3D98}" srcId="{794CD828-C576-4AD1-963F-AE2CA6953575}" destId="{51FF472A-5973-495F-B909-E01286281E6F}" srcOrd="0" destOrd="0" parTransId="{5DBBAF1D-6D03-4A45-97DC-7F0EE7D73B0F}" sibTransId="{F3126C6C-8625-47F6-8628-0DDB21B6B40D}"/>
    <dgm:cxn modelId="{AC72C09A-94C0-4E6F-983D-B3AFA60ABEC4}" type="presOf" srcId="{E67FB7FE-D1D0-4F99-831B-0C665AAD5E6A}" destId="{73566382-23AA-4851-84BC-1F89478C2F8E}" srcOrd="0" destOrd="0" presId="urn:microsoft.com/office/officeart/2005/8/layout/vList5"/>
    <dgm:cxn modelId="{9A74DB0F-64FB-45C8-8CB2-8375701ECADB}" srcId="{550B850D-0DA1-48CC-9BA5-DCF501A7D842}" destId="{E67FB7FE-D1D0-4F99-831B-0C665AAD5E6A}" srcOrd="0" destOrd="0" parTransId="{D67B1C7F-1834-4AF0-B027-430DC10B2BB3}" sibTransId="{F5BC13F2-46D3-49F2-B8AE-AAF3F5E217A0}"/>
    <dgm:cxn modelId="{85409833-4CED-4D03-8A4C-CF6CE29AD0C3}" srcId="{57AB6DE6-5559-43CB-939F-BA2D1A2C25FA}" destId="{EF3578AA-EAD3-4116-81BE-4F93F8BD524C}" srcOrd="0" destOrd="0" parTransId="{34DA9A28-30F8-4A2E-976A-6031577DE11C}" sibTransId="{B1C55AAB-76C8-47A1-9E5F-27CBCBCDC975}"/>
    <dgm:cxn modelId="{97C7CAE6-7069-4D35-8FFE-A0FCBAA026DB}" type="presOf" srcId="{D3C26FB1-97D3-42AF-9F60-421F8C46FC02}" destId="{F73D523A-8C0E-4C80-9E27-2B5608EC947A}" srcOrd="0" destOrd="0" presId="urn:microsoft.com/office/officeart/2005/8/layout/vList5"/>
    <dgm:cxn modelId="{DABB1AFA-9017-461C-A58F-26F1E22BF9F0}" srcId="{D3C26FB1-97D3-42AF-9F60-421F8C46FC02}" destId="{57AB6DE6-5559-43CB-939F-BA2D1A2C25FA}" srcOrd="0" destOrd="0" parTransId="{8094C52C-BE79-4AD7-956A-D664ED4CD1B9}" sibTransId="{2BD9CB83-D2C0-42D2-827E-D07D7AFFD536}"/>
    <dgm:cxn modelId="{3B37150D-BAAF-4937-BBED-A438D0EEE155}" type="presOf" srcId="{EF3578AA-EAD3-4116-81BE-4F93F8BD524C}" destId="{5F89AA15-3FCE-498D-AA24-59975EC863C2}" srcOrd="0" destOrd="0" presId="urn:microsoft.com/office/officeart/2005/8/layout/vList5"/>
    <dgm:cxn modelId="{57380B8B-A892-44EB-9543-40988D98224C}" type="presOf" srcId="{550B850D-0DA1-48CC-9BA5-DCF501A7D842}" destId="{EAA903E4-7969-4C1C-9F34-383C36E7C76C}" srcOrd="0" destOrd="0" presId="urn:microsoft.com/office/officeart/2005/8/layout/vList5"/>
    <dgm:cxn modelId="{AD14C7E8-934F-4C23-8238-EEDD15EBDB2E}" type="presOf" srcId="{57AB6DE6-5559-43CB-939F-BA2D1A2C25FA}" destId="{0FC83504-7C6D-4980-8FCF-47B0D62347B0}" srcOrd="0" destOrd="0" presId="urn:microsoft.com/office/officeart/2005/8/layout/vList5"/>
    <dgm:cxn modelId="{EBAC6D77-CD72-43D5-83DB-8DE4A4DD0781}" srcId="{D3C26FB1-97D3-42AF-9F60-421F8C46FC02}" destId="{550B850D-0DA1-48CC-9BA5-DCF501A7D842}" srcOrd="2" destOrd="0" parTransId="{967C8CCF-8AAA-45AE-80E8-18AE19C90A04}" sibTransId="{89715243-0991-4EC8-A0A5-1A25ADB88161}"/>
    <dgm:cxn modelId="{B1F1C8F9-7418-4F6D-A9E3-CFB51FEBDE5C}" type="presParOf" srcId="{F73D523A-8C0E-4C80-9E27-2B5608EC947A}" destId="{8FAAFB27-DE14-4778-A343-EDE2D9FCAE56}" srcOrd="0" destOrd="0" presId="urn:microsoft.com/office/officeart/2005/8/layout/vList5"/>
    <dgm:cxn modelId="{8CF680C3-7124-4EC7-902B-0D88BAD546CC}" type="presParOf" srcId="{8FAAFB27-DE14-4778-A343-EDE2D9FCAE56}" destId="{0FC83504-7C6D-4980-8FCF-47B0D62347B0}" srcOrd="0" destOrd="0" presId="urn:microsoft.com/office/officeart/2005/8/layout/vList5"/>
    <dgm:cxn modelId="{D0FEBBCD-6533-43C5-83A6-4D8A0EA6BF82}" type="presParOf" srcId="{8FAAFB27-DE14-4778-A343-EDE2D9FCAE56}" destId="{5F89AA15-3FCE-498D-AA24-59975EC863C2}" srcOrd="1" destOrd="0" presId="urn:microsoft.com/office/officeart/2005/8/layout/vList5"/>
    <dgm:cxn modelId="{A0232EC4-DA3F-4F14-93A3-4C69709485A7}" type="presParOf" srcId="{F73D523A-8C0E-4C80-9E27-2B5608EC947A}" destId="{0DC32971-7E29-46A9-A254-B4C43A114856}" srcOrd="1" destOrd="0" presId="urn:microsoft.com/office/officeart/2005/8/layout/vList5"/>
    <dgm:cxn modelId="{A02A4C42-FDE0-4470-9DA6-E58DCF0BC775}" type="presParOf" srcId="{F73D523A-8C0E-4C80-9E27-2B5608EC947A}" destId="{C7B3F7D6-CFBB-4C11-82CF-1614997B2E28}" srcOrd="2" destOrd="0" presId="urn:microsoft.com/office/officeart/2005/8/layout/vList5"/>
    <dgm:cxn modelId="{DD62D106-14FB-4E77-91D8-1E90F254EC22}" type="presParOf" srcId="{C7B3F7D6-CFBB-4C11-82CF-1614997B2E28}" destId="{3870F3A6-7191-47C4-B0E1-DDF6286E0207}" srcOrd="0" destOrd="0" presId="urn:microsoft.com/office/officeart/2005/8/layout/vList5"/>
    <dgm:cxn modelId="{E54578CA-B250-4BF2-B44D-7B9BD97D7DDA}" type="presParOf" srcId="{C7B3F7D6-CFBB-4C11-82CF-1614997B2E28}" destId="{DF478222-8882-408D-A63E-CE3F857EFFB2}" srcOrd="1" destOrd="0" presId="urn:microsoft.com/office/officeart/2005/8/layout/vList5"/>
    <dgm:cxn modelId="{A3E4C3D3-7698-44AC-8003-4047BFD55C8E}" type="presParOf" srcId="{F73D523A-8C0E-4C80-9E27-2B5608EC947A}" destId="{A6532570-AA45-441D-A0EB-F68B8B74CBD6}" srcOrd="3" destOrd="0" presId="urn:microsoft.com/office/officeart/2005/8/layout/vList5"/>
    <dgm:cxn modelId="{A16EEC17-FC1C-4E87-9EEF-411ABD366F22}" type="presParOf" srcId="{F73D523A-8C0E-4C80-9E27-2B5608EC947A}" destId="{14101ACA-8D7A-4411-81A6-764C9D7358EF}" srcOrd="4" destOrd="0" presId="urn:microsoft.com/office/officeart/2005/8/layout/vList5"/>
    <dgm:cxn modelId="{AA639883-D8F9-41D8-8391-9282524008E1}" type="presParOf" srcId="{14101ACA-8D7A-4411-81A6-764C9D7358EF}" destId="{EAA903E4-7969-4C1C-9F34-383C36E7C76C}" srcOrd="0" destOrd="0" presId="urn:microsoft.com/office/officeart/2005/8/layout/vList5"/>
    <dgm:cxn modelId="{F661217E-CA0B-4E22-8E2F-AAF78C1F86A1}" type="presParOf" srcId="{14101ACA-8D7A-4411-81A6-764C9D7358EF}" destId="{73566382-23AA-4851-84BC-1F89478C2F8E}" srcOrd="1" destOrd="0" presId="urn:microsoft.com/office/officeart/2005/8/layout/vList5"/>
  </dgm:cxnLst>
  <dgm:bg/>
  <dgm:whole>
    <a:ln w="12700"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32348-CE96-4C25-A508-7BA0F9FFB74E}">
      <dsp:nvSpPr>
        <dsp:cNvPr id="0" name=""/>
        <dsp:cNvSpPr/>
      </dsp:nvSpPr>
      <dsp:spPr>
        <a:xfrm>
          <a:off x="418085" y="30474"/>
          <a:ext cx="3111919" cy="12394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chemeClr val="tx1"/>
              </a:solidFill>
            </a:rPr>
            <a:t>Euro-Med CWR Catalogue (PGR Forum</a:t>
          </a:r>
          <a:r>
            <a:rPr lang="en-GB" sz="2000" b="1" kern="1200" dirty="0" smtClean="0">
              <a:solidFill>
                <a:schemeClr val="tx1"/>
              </a:solidFill>
            </a:rPr>
            <a:t>)  </a:t>
          </a:r>
          <a:r>
            <a:rPr lang="en-GB" sz="2000" kern="1200" dirty="0" smtClean="0"/>
            <a:t>(Kell </a:t>
          </a:r>
          <a:r>
            <a:rPr lang="en-GB" sz="2000" i="1" kern="1200" dirty="0" smtClean="0"/>
            <a:t>et al</a:t>
          </a:r>
          <a:r>
            <a:rPr lang="en-GB" sz="2000" kern="1200" dirty="0" smtClean="0"/>
            <a:t>., 2005; Kell </a:t>
          </a:r>
          <a:r>
            <a:rPr lang="en-GB" sz="2000" i="1" kern="1200" dirty="0" smtClean="0"/>
            <a:t>et al</a:t>
          </a:r>
          <a:r>
            <a:rPr lang="en-GB" sz="2000" kern="1200" dirty="0" smtClean="0"/>
            <a:t>., 2008)</a:t>
          </a:r>
          <a:r>
            <a:rPr lang="en-GB" sz="2000" b="1" kern="1200" dirty="0" smtClean="0">
              <a:solidFill>
                <a:schemeClr val="tx1"/>
              </a:solidFill>
            </a:rPr>
            <a:t> </a:t>
          </a:r>
          <a:endParaRPr lang="en-GB" sz="2000" b="1" kern="1200" dirty="0">
            <a:solidFill>
              <a:schemeClr val="tx1"/>
            </a:solidFill>
          </a:endParaRPr>
        </a:p>
      </dsp:txBody>
      <dsp:txXfrm>
        <a:off x="454386" y="66775"/>
        <a:ext cx="3039317" cy="1166802"/>
      </dsp:txXfrm>
    </dsp:sp>
    <dsp:sp modelId="{533CFB33-AC19-470E-81AE-CC75E755EEAE}">
      <dsp:nvSpPr>
        <dsp:cNvPr id="0" name=""/>
        <dsp:cNvSpPr/>
      </dsp:nvSpPr>
      <dsp:spPr>
        <a:xfrm>
          <a:off x="729276" y="1269878"/>
          <a:ext cx="115840" cy="1031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753"/>
              </a:lnTo>
              <a:lnTo>
                <a:pt x="115840" y="10317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1B302F-95A4-4410-B44D-6E20423C8352}">
      <dsp:nvSpPr>
        <dsp:cNvPr id="0" name=""/>
        <dsp:cNvSpPr/>
      </dsp:nvSpPr>
      <dsp:spPr>
        <a:xfrm>
          <a:off x="845117" y="1663561"/>
          <a:ext cx="2534144" cy="127614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chemeClr val="tx1"/>
              </a:solidFill>
            </a:rPr>
            <a:t>North Africa Regional CWR </a:t>
          </a:r>
          <a:r>
            <a:rPr lang="en-GB" sz="2000" b="1" kern="1200" dirty="0" smtClean="0"/>
            <a:t>Checklist</a:t>
          </a:r>
          <a:endParaRPr lang="en-GB" sz="2000" b="1" kern="1200" dirty="0">
            <a:solidFill>
              <a:schemeClr val="tx1"/>
            </a:solidFill>
          </a:endParaRPr>
        </a:p>
      </dsp:txBody>
      <dsp:txXfrm>
        <a:off x="882494" y="1700938"/>
        <a:ext cx="2459390" cy="1201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9AA15-3FCE-498D-AA24-59975EC863C2}">
      <dsp:nvSpPr>
        <dsp:cNvPr id="0" name=""/>
        <dsp:cNvSpPr/>
      </dsp:nvSpPr>
      <dsp:spPr>
        <a:xfrm rot="5400000">
          <a:off x="5384276" y="-2289990"/>
          <a:ext cx="920972" cy="55009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Left" zoom="91000">
            <a:rot lat="0" lon="21299999" rev="0"/>
          </a:camera>
          <a:lightRig rig="threePt" dir="t">
            <a:rot lat="0" lon="0" rev="20640000"/>
          </a:lightRig>
        </a:scene3d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300" b="1" kern="1200" dirty="0" smtClean="0"/>
            <a:t>same subgenus as crop</a:t>
          </a:r>
          <a:endParaRPr lang="en-GB" sz="3300" b="1" kern="1200" dirty="0"/>
        </a:p>
      </dsp:txBody>
      <dsp:txXfrm rot="-5400000">
        <a:off x="3094286" y="44958"/>
        <a:ext cx="5455994" cy="831056"/>
      </dsp:txXfrm>
    </dsp:sp>
    <dsp:sp modelId="{0FC83504-7C6D-4980-8FCF-47B0D62347B0}">
      <dsp:nvSpPr>
        <dsp:cNvPr id="0" name=""/>
        <dsp:cNvSpPr/>
      </dsp:nvSpPr>
      <dsp:spPr>
        <a:xfrm>
          <a:off x="88840" y="1744"/>
          <a:ext cx="3094286" cy="11512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perspectiveLeft" zoom="91000">
            <a:rot lat="0" lon="21299999" rev="0"/>
          </a:camera>
          <a:lightRig rig="threePt" dir="t">
            <a:rot lat="0" lon="0" rev="20640000"/>
          </a:lightRig>
        </a:scene3d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/>
            <a:t>Taxon Group 3 </a:t>
          </a:r>
          <a:endParaRPr lang="en-GB" sz="3500" b="1" kern="1200" dirty="0"/>
        </a:p>
      </dsp:txBody>
      <dsp:txXfrm>
        <a:off x="145038" y="57942"/>
        <a:ext cx="2981890" cy="1038819"/>
      </dsp:txXfrm>
    </dsp:sp>
    <dsp:sp modelId="{DF478222-8882-408D-A63E-CE3F857EFFB2}">
      <dsp:nvSpPr>
        <dsp:cNvPr id="0" name=""/>
        <dsp:cNvSpPr/>
      </dsp:nvSpPr>
      <dsp:spPr>
        <a:xfrm rot="5400000">
          <a:off x="5384276" y="-968069"/>
          <a:ext cx="920972" cy="55009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Left" zoom="91000">
            <a:rot lat="0" lon="21299999" rev="0"/>
          </a:camera>
          <a:lightRig rig="threePt" dir="t">
            <a:rot lat="0" lon="0" rev="20640000"/>
          </a:lightRig>
        </a:scene3d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300" b="1" kern="1200" dirty="0" smtClean="0"/>
            <a:t>same genus as crop</a:t>
          </a:r>
          <a:endParaRPr lang="en-GB" sz="3300" b="1" kern="1200" dirty="0"/>
        </a:p>
      </dsp:txBody>
      <dsp:txXfrm rot="-5400000">
        <a:off x="3094286" y="1366879"/>
        <a:ext cx="5455994" cy="831056"/>
      </dsp:txXfrm>
    </dsp:sp>
    <dsp:sp modelId="{3870F3A6-7191-47C4-B0E1-DDF6286E0207}">
      <dsp:nvSpPr>
        <dsp:cNvPr id="0" name=""/>
        <dsp:cNvSpPr/>
      </dsp:nvSpPr>
      <dsp:spPr>
        <a:xfrm>
          <a:off x="88840" y="1210520"/>
          <a:ext cx="3094286" cy="11512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perspectiveLeft" zoom="91000">
            <a:rot lat="0" lon="21299999" rev="0"/>
          </a:camera>
          <a:lightRig rig="threePt" dir="t">
            <a:rot lat="0" lon="0" rev="20640000"/>
          </a:lightRig>
        </a:scene3d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err="1" smtClean="0"/>
            <a:t>Taxon</a:t>
          </a:r>
          <a:r>
            <a:rPr lang="en-GB" sz="3500" b="1" kern="1200" dirty="0" smtClean="0"/>
            <a:t> Group 4 </a:t>
          </a:r>
          <a:endParaRPr lang="en-GB" sz="3500" b="1" kern="1200" dirty="0"/>
        </a:p>
      </dsp:txBody>
      <dsp:txXfrm>
        <a:off x="145038" y="1266718"/>
        <a:ext cx="2981890" cy="1038819"/>
      </dsp:txXfrm>
    </dsp:sp>
    <dsp:sp modelId="{D060C548-D292-4C54-9C5F-D0045DECBE21}">
      <dsp:nvSpPr>
        <dsp:cNvPr id="0" name=""/>
        <dsp:cNvSpPr/>
      </dsp:nvSpPr>
      <dsp:spPr>
        <a:xfrm rot="5400000">
          <a:off x="5384276" y="244427"/>
          <a:ext cx="920972" cy="55009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Left" zoom="91000">
            <a:rot lat="0" lon="21299999" rev="0"/>
          </a:camera>
          <a:lightRig rig="threePt" dir="t">
            <a:rot lat="0" lon="0" rev="20640000"/>
          </a:lightRig>
        </a:scene3d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300" b="1" kern="1200" dirty="0" smtClean="0"/>
            <a:t>different genus to the crop  </a:t>
          </a:r>
          <a:endParaRPr lang="en-GB" sz="3300" b="1" kern="1200" dirty="0"/>
        </a:p>
      </dsp:txBody>
      <dsp:txXfrm rot="-5400000">
        <a:off x="3094286" y="2579375"/>
        <a:ext cx="5455994" cy="831056"/>
      </dsp:txXfrm>
    </dsp:sp>
    <dsp:sp modelId="{C264B981-7CB8-4AAD-99A5-B3DC666A3254}">
      <dsp:nvSpPr>
        <dsp:cNvPr id="0" name=""/>
        <dsp:cNvSpPr/>
      </dsp:nvSpPr>
      <dsp:spPr>
        <a:xfrm>
          <a:off x="88840" y="2419296"/>
          <a:ext cx="3094286" cy="11512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perspectiveLeft" zoom="91000">
            <a:rot lat="0" lon="21299999" rev="0"/>
          </a:camera>
          <a:lightRig rig="threePt" dir="t">
            <a:rot lat="0" lon="0" rev="20640000"/>
          </a:lightRig>
        </a:scene3d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err="1" smtClean="0"/>
            <a:t>Taxon</a:t>
          </a:r>
          <a:r>
            <a:rPr lang="en-GB" sz="3500" b="1" kern="1200" dirty="0" smtClean="0"/>
            <a:t> Group 5 </a:t>
          </a:r>
          <a:endParaRPr lang="en-GB" sz="3500" b="1" kern="1200" dirty="0"/>
        </a:p>
      </dsp:txBody>
      <dsp:txXfrm>
        <a:off x="145038" y="2475494"/>
        <a:ext cx="2981890" cy="10388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9AA15-3FCE-498D-AA24-59975EC863C2}">
      <dsp:nvSpPr>
        <dsp:cNvPr id="0" name=""/>
        <dsp:cNvSpPr/>
      </dsp:nvSpPr>
      <dsp:spPr>
        <a:xfrm rot="5400000">
          <a:off x="5369522" y="-2175124"/>
          <a:ext cx="898136" cy="54763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100" b="1" kern="1200" dirty="0" smtClean="0"/>
            <a:t>crop</a:t>
          </a:r>
          <a:endParaRPr lang="en-GB" sz="3100" b="1" kern="1200" dirty="0"/>
        </a:p>
      </dsp:txBody>
      <dsp:txXfrm rot="-5400000">
        <a:off x="3080431" y="157810"/>
        <a:ext cx="5432477" cy="810450"/>
      </dsp:txXfrm>
    </dsp:sp>
    <dsp:sp modelId="{0FC83504-7C6D-4980-8FCF-47B0D62347B0}">
      <dsp:nvSpPr>
        <dsp:cNvPr id="0" name=""/>
        <dsp:cNvSpPr/>
      </dsp:nvSpPr>
      <dsp:spPr>
        <a:xfrm>
          <a:off x="0" y="1701"/>
          <a:ext cx="3080430" cy="1122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err="1" smtClean="0"/>
            <a:t>Taxon</a:t>
          </a:r>
          <a:r>
            <a:rPr lang="en-GB" sz="3200" b="1" kern="1200" dirty="0" smtClean="0"/>
            <a:t> Group 1a </a:t>
          </a:r>
          <a:endParaRPr lang="en-GB" sz="3200" b="1" kern="1200" dirty="0"/>
        </a:p>
      </dsp:txBody>
      <dsp:txXfrm>
        <a:off x="54804" y="56505"/>
        <a:ext cx="2970822" cy="1013062"/>
      </dsp:txXfrm>
    </dsp:sp>
    <dsp:sp modelId="{DF478222-8882-408D-A63E-CE3F857EFFB2}">
      <dsp:nvSpPr>
        <dsp:cNvPr id="0" name=""/>
        <dsp:cNvSpPr/>
      </dsp:nvSpPr>
      <dsp:spPr>
        <a:xfrm rot="5400000">
          <a:off x="5369522" y="-1010879"/>
          <a:ext cx="898136" cy="54763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100" b="1" kern="1200" dirty="0" smtClean="0"/>
            <a:t>same species as crop</a:t>
          </a:r>
          <a:endParaRPr lang="en-GB" sz="3100" b="1" kern="1200" dirty="0"/>
        </a:p>
      </dsp:txBody>
      <dsp:txXfrm rot="-5400000">
        <a:off x="3080431" y="1322055"/>
        <a:ext cx="5432477" cy="810450"/>
      </dsp:txXfrm>
    </dsp:sp>
    <dsp:sp modelId="{3870F3A6-7191-47C4-B0E1-DDF6286E0207}">
      <dsp:nvSpPr>
        <dsp:cNvPr id="0" name=""/>
        <dsp:cNvSpPr/>
      </dsp:nvSpPr>
      <dsp:spPr>
        <a:xfrm>
          <a:off x="0" y="1180504"/>
          <a:ext cx="3080430" cy="1122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err="1" smtClean="0"/>
            <a:t>Taxon</a:t>
          </a:r>
          <a:r>
            <a:rPr lang="en-GB" sz="3200" b="1" kern="1200" dirty="0" smtClean="0"/>
            <a:t> Group 1b </a:t>
          </a:r>
          <a:endParaRPr lang="en-GB" sz="3200" b="1" kern="1200" dirty="0"/>
        </a:p>
      </dsp:txBody>
      <dsp:txXfrm>
        <a:off x="54804" y="1235308"/>
        <a:ext cx="2970822" cy="1013062"/>
      </dsp:txXfrm>
    </dsp:sp>
    <dsp:sp modelId="{73566382-23AA-4851-84BC-1F89478C2F8E}">
      <dsp:nvSpPr>
        <dsp:cNvPr id="0" name=""/>
        <dsp:cNvSpPr/>
      </dsp:nvSpPr>
      <dsp:spPr>
        <a:xfrm rot="5400000">
          <a:off x="5369522" y="182483"/>
          <a:ext cx="898136" cy="54763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100" b="1" kern="1200" dirty="0" smtClean="0"/>
            <a:t>same series or section as crop</a:t>
          </a:r>
          <a:endParaRPr lang="en-GB" sz="3100" b="1" kern="1200" dirty="0"/>
        </a:p>
      </dsp:txBody>
      <dsp:txXfrm rot="-5400000">
        <a:off x="3080431" y="2515418"/>
        <a:ext cx="5432477" cy="810450"/>
      </dsp:txXfrm>
    </dsp:sp>
    <dsp:sp modelId="{EAA903E4-7969-4C1C-9F34-383C36E7C76C}">
      <dsp:nvSpPr>
        <dsp:cNvPr id="0" name=""/>
        <dsp:cNvSpPr/>
      </dsp:nvSpPr>
      <dsp:spPr>
        <a:xfrm>
          <a:off x="0" y="2359308"/>
          <a:ext cx="3080430" cy="1122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/>
            <a:t>Taxon Group 2 </a:t>
          </a:r>
          <a:endParaRPr lang="en-GB" sz="3200" b="1" kern="1200" dirty="0"/>
        </a:p>
      </dsp:txBody>
      <dsp:txXfrm>
        <a:off x="54804" y="2414112"/>
        <a:ext cx="2970822" cy="1013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ADB97-E70E-4268-81C5-5268D4739508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03D1-7EC9-4AFF-B81B-75EAE47BF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573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11B9FE2-E2CA-4B49-B999-C75A93C58279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2838" y="750888"/>
            <a:ext cx="466248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B133D99-9A73-4A69-A840-65352F1933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413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33D99-9A73-4A69-A840-65352F193312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6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253832"/>
            <a:ext cx="11054080" cy="224519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935452"/>
            <a:ext cx="9103360" cy="26767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891669"/>
      </p:ext>
    </p:extLst>
  </p:cSld>
  <p:clrMapOvr>
    <a:masterClrMapping/>
  </p:clrMapOvr>
  <p:transition spd="slow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278913"/>
      </p:ext>
    </p:extLst>
  </p:cSld>
  <p:clrMapOvr>
    <a:masterClrMapping/>
  </p:clrMapOvr>
  <p:transition spd="slow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730726"/>
            <a:ext cx="11054080" cy="2080317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439468"/>
            <a:ext cx="11054080" cy="229125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9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3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5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7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098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1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3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5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616158"/>
      </p:ext>
    </p:extLst>
  </p:cSld>
  <p:clrMapOvr>
    <a:masterClrMapping/>
  </p:clrMapOvr>
  <p:transition spd="slow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444012"/>
            <a:ext cx="5743787" cy="691257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4" y="2444012"/>
            <a:ext cx="5743787" cy="691257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158458"/>
      </p:ext>
    </p:extLst>
  </p:cSld>
  <p:clrMapOvr>
    <a:masterClrMapping/>
  </p:clrMapOvr>
  <p:transition spd="slow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1" y="2344601"/>
            <a:ext cx="5746045" cy="977118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1" y="3321718"/>
            <a:ext cx="5746045" cy="6034861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2344601"/>
            <a:ext cx="5748302" cy="977118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3321718"/>
            <a:ext cx="5748302" cy="6034861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017617"/>
      </p:ext>
    </p:extLst>
  </p:cSld>
  <p:clrMapOvr>
    <a:masterClrMapping/>
  </p:clrMapOvr>
  <p:transition spd="slow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005353"/>
      </p:ext>
    </p:extLst>
  </p:cSld>
  <p:clrMapOvr>
    <a:masterClrMapping/>
  </p:clrMapOvr>
  <p:transition spd="slow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648392"/>
      </p:ext>
    </p:extLst>
  </p:cSld>
  <p:clrMapOvr>
    <a:masterClrMapping/>
  </p:clrMapOvr>
  <p:transition spd="slow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417034"/>
            <a:ext cx="4278490" cy="1774816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417036"/>
            <a:ext cx="7270044" cy="893954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2191852"/>
            <a:ext cx="4278490" cy="7164730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446213"/>
      </p:ext>
    </p:extLst>
  </p:cSld>
  <p:clrMapOvr>
    <a:masterClrMapping/>
  </p:clrMapOvr>
  <p:transition spd="slow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7332028"/>
            <a:ext cx="7802880" cy="86558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935900"/>
            <a:ext cx="7802880" cy="6284595"/>
          </a:xfrm>
        </p:spPr>
        <p:txBody>
          <a:bodyPr/>
          <a:lstStyle>
            <a:lvl1pPr marL="0" indent="0">
              <a:buNone/>
              <a:defRPr sz="4600"/>
            </a:lvl1pPr>
            <a:lvl2pPr marL="650197" indent="0">
              <a:buNone/>
              <a:defRPr sz="4000"/>
            </a:lvl2pPr>
            <a:lvl3pPr marL="1300393" indent="0">
              <a:buNone/>
              <a:defRPr sz="3400"/>
            </a:lvl3pPr>
            <a:lvl4pPr marL="1950590" indent="0">
              <a:buNone/>
              <a:defRPr sz="2800"/>
            </a:lvl4pPr>
            <a:lvl5pPr marL="2600786" indent="0">
              <a:buNone/>
              <a:defRPr sz="2800"/>
            </a:lvl5pPr>
            <a:lvl6pPr marL="3250983" indent="0">
              <a:buNone/>
              <a:defRPr sz="2800"/>
            </a:lvl6pPr>
            <a:lvl7pPr marL="3901180" indent="0">
              <a:buNone/>
              <a:defRPr sz="2800"/>
            </a:lvl7pPr>
            <a:lvl8pPr marL="4551376" indent="0">
              <a:buNone/>
              <a:defRPr sz="2800"/>
            </a:lvl8pPr>
            <a:lvl9pPr marL="5201573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8197615"/>
            <a:ext cx="7802880" cy="1229278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846645"/>
      </p:ext>
    </p:extLst>
  </p:cSld>
  <p:clrMapOvr>
    <a:masterClrMapping/>
  </p:clrMapOvr>
  <p:transition spd="slow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70716"/>
      </p:ext>
    </p:extLst>
  </p:cSld>
  <p:clrMapOvr>
    <a:masterClrMapping/>
  </p:clrMapOvr>
  <p:transition spd="slow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419461"/>
            <a:ext cx="2926080" cy="89371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1" y="419461"/>
            <a:ext cx="8561493" cy="89371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081101"/>
      </p:ext>
    </p:extLst>
  </p:cSld>
  <p:clrMapOvr>
    <a:masterClrMapping/>
  </p:clrMapOvr>
  <p:transition spd="slow"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43863" y="0"/>
            <a:ext cx="14125983" cy="10474325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487100" y="-32854"/>
            <a:ext cx="5232521" cy="957907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612048" y="-32853"/>
            <a:ext cx="4985173" cy="3532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898" y="4136696"/>
            <a:ext cx="4712327" cy="2599734"/>
          </a:xfrm>
        </p:spPr>
        <p:txBody>
          <a:bodyPr>
            <a:normAutofit/>
          </a:bodyPr>
          <a:lstStyle>
            <a:lvl1pPr>
              <a:defRPr sz="5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1898" y="6752382"/>
            <a:ext cx="4707275" cy="1925377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424242"/>
                </a:solidFill>
              </a:defRPr>
            </a:lvl1pPr>
            <a:lvl2pPr marL="670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41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12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83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54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24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95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36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9547" y="2316675"/>
            <a:ext cx="3034453" cy="1146984"/>
          </a:xfrm>
        </p:spPr>
        <p:txBody>
          <a:bodyPr anchor="b"/>
          <a:lstStyle>
            <a:lvl1pPr algn="l">
              <a:defRPr sz="3500"/>
            </a:lvl1pPr>
          </a:lstStyle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614598" y="9298726"/>
            <a:ext cx="4985173" cy="124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42784" y="8736189"/>
            <a:ext cx="4027153" cy="557661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12048" y="8736189"/>
            <a:ext cx="915436" cy="55766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0CACB02-526C-454F-9A41-903D92378B0D}" type="slidenum">
              <a:rPr lang="en-GB" smtClean="0">
                <a:solidFill>
                  <a:srgbClr val="94C600"/>
                </a:solidFill>
              </a:rPr>
              <a:pPr/>
              <a:t>‹#›</a:t>
            </a:fld>
            <a:endParaRPr lang="en-GB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614598" y="9298726"/>
            <a:ext cx="4985173" cy="124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67483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84712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073" y="4430480"/>
            <a:ext cx="9439954" cy="2080317"/>
          </a:xfrm>
        </p:spPr>
        <p:txBody>
          <a:bodyPr anchor="b"/>
          <a:lstStyle>
            <a:lvl1pPr algn="l">
              <a:defRPr sz="59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074" y="6517359"/>
            <a:ext cx="9439953" cy="2322149"/>
          </a:xfrm>
        </p:spPr>
        <p:txBody>
          <a:bodyPr anchor="t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70804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416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201241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68321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35401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02482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69562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36643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25860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482547" y="3533339"/>
            <a:ext cx="4863795" cy="53349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606439" y="3533337"/>
            <a:ext cx="4863795" cy="53349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82268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8336" y="3537275"/>
            <a:ext cx="4347944" cy="977118"/>
          </a:xfrm>
        </p:spPr>
        <p:txBody>
          <a:bodyPr anchor="b"/>
          <a:lstStyle>
            <a:lvl1pPr marL="0" indent="0">
              <a:buNone/>
              <a:defRPr sz="3500" b="1">
                <a:solidFill>
                  <a:schemeClr val="accent1"/>
                </a:solidFill>
              </a:defRPr>
            </a:lvl1pPr>
            <a:lvl2pPr marL="670804" indent="0">
              <a:buNone/>
              <a:defRPr sz="2900" b="1"/>
            </a:lvl2pPr>
            <a:lvl3pPr marL="1341608" indent="0">
              <a:buNone/>
              <a:defRPr sz="2600" b="1"/>
            </a:lvl3pPr>
            <a:lvl4pPr marL="2012412" indent="0">
              <a:buNone/>
              <a:defRPr sz="2300" b="1"/>
            </a:lvl4pPr>
            <a:lvl5pPr marL="2683215" indent="0">
              <a:buNone/>
              <a:defRPr sz="2300" b="1"/>
            </a:lvl5pPr>
            <a:lvl6pPr marL="3354019" indent="0">
              <a:buNone/>
              <a:defRPr sz="2300" b="1"/>
            </a:lvl6pPr>
            <a:lvl7pPr marL="4024823" indent="0">
              <a:buNone/>
              <a:defRPr sz="2300" b="1"/>
            </a:lvl7pPr>
            <a:lvl8pPr marL="4695627" indent="0">
              <a:buNone/>
              <a:defRPr sz="2300" b="1"/>
            </a:lvl8pPr>
            <a:lvl9pPr marL="5366431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559" y="4543295"/>
            <a:ext cx="4863795" cy="4331155"/>
          </a:xfrm>
        </p:spPr>
        <p:txBody>
          <a:bodyPr/>
          <a:lstStyle>
            <a:lvl1pPr>
              <a:defRPr sz="35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27946" y="3537276"/>
            <a:ext cx="4345909" cy="977118"/>
          </a:xfrm>
        </p:spPr>
        <p:txBody>
          <a:bodyPr anchor="b"/>
          <a:lstStyle>
            <a:lvl1pPr marL="0" indent="0">
              <a:buNone/>
              <a:defRPr sz="3500" b="1">
                <a:solidFill>
                  <a:schemeClr val="accent1"/>
                </a:solidFill>
              </a:defRPr>
            </a:lvl1pPr>
            <a:lvl2pPr marL="670804" indent="0">
              <a:buNone/>
              <a:defRPr sz="2900" b="1"/>
            </a:lvl2pPr>
            <a:lvl3pPr marL="1341608" indent="0">
              <a:buNone/>
              <a:defRPr sz="2600" b="1"/>
            </a:lvl3pPr>
            <a:lvl4pPr marL="2012412" indent="0">
              <a:buNone/>
              <a:defRPr sz="2300" b="1"/>
            </a:lvl4pPr>
            <a:lvl5pPr marL="2683215" indent="0">
              <a:buNone/>
              <a:defRPr sz="2300" b="1"/>
            </a:lvl5pPr>
            <a:lvl6pPr marL="3354019" indent="0">
              <a:buNone/>
              <a:defRPr sz="2300" b="1"/>
            </a:lvl6pPr>
            <a:lvl7pPr marL="4024823" indent="0">
              <a:buNone/>
              <a:defRPr sz="2300" b="1"/>
            </a:lvl7pPr>
            <a:lvl8pPr marL="4695627" indent="0">
              <a:buNone/>
              <a:defRPr sz="2300" b="1"/>
            </a:lvl8pPr>
            <a:lvl9pPr marL="5366431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439" y="4543295"/>
            <a:ext cx="4863795" cy="4331155"/>
          </a:xfrm>
        </p:spPr>
        <p:txBody>
          <a:bodyPr/>
          <a:lstStyle>
            <a:lvl1pPr>
              <a:defRPr sz="35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21772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24124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074498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43863" y="0"/>
            <a:ext cx="14125983" cy="10474325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487100" y="-32854"/>
            <a:ext cx="5232521" cy="957907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612048" y="-32853"/>
            <a:ext cx="4985173" cy="95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1287924" y="919265"/>
            <a:ext cx="5066321" cy="86269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9716" y="1308187"/>
            <a:ext cx="4395292" cy="7866792"/>
          </a:xfrm>
        </p:spPr>
        <p:txBody>
          <a:bodyPr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3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614598" y="9298726"/>
            <a:ext cx="4985173" cy="124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601170" y="8743626"/>
            <a:ext cx="4968767" cy="557661"/>
          </a:xfrm>
        </p:spPr>
        <p:txBody>
          <a:bodyPr>
            <a:normAutofit/>
          </a:bodyPr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1096" y="4058739"/>
            <a:ext cx="4699836" cy="2234695"/>
          </a:xfrm>
        </p:spPr>
        <p:txBody>
          <a:bodyPr anchor="b">
            <a:normAutofit/>
          </a:bodyPr>
          <a:lstStyle>
            <a:lvl1pPr algn="l">
              <a:defRPr sz="4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6486" y="6318492"/>
            <a:ext cx="4691604" cy="2318317"/>
          </a:xfrm>
        </p:spPr>
        <p:txBody>
          <a:bodyPr>
            <a:normAutofit/>
          </a:bodyPr>
          <a:lstStyle>
            <a:lvl1pPr marL="0" indent="0">
              <a:buNone/>
              <a:defRPr sz="2300">
                <a:solidFill>
                  <a:srgbClr val="424242"/>
                </a:solidFill>
              </a:defRPr>
            </a:lvl1pPr>
            <a:lvl2pPr marL="670804" indent="0">
              <a:buNone/>
              <a:defRPr sz="1800"/>
            </a:lvl2pPr>
            <a:lvl3pPr marL="1341608" indent="0">
              <a:buNone/>
              <a:defRPr sz="1500"/>
            </a:lvl3pPr>
            <a:lvl4pPr marL="2012412" indent="0">
              <a:buNone/>
              <a:defRPr sz="1300"/>
            </a:lvl4pPr>
            <a:lvl5pPr marL="2683215" indent="0">
              <a:buNone/>
              <a:defRPr sz="1300"/>
            </a:lvl5pPr>
            <a:lvl6pPr marL="3354019" indent="0">
              <a:buNone/>
              <a:defRPr sz="1300"/>
            </a:lvl6pPr>
            <a:lvl7pPr marL="4024823" indent="0">
              <a:buNone/>
              <a:defRPr sz="1300"/>
            </a:lvl7pPr>
            <a:lvl8pPr marL="4695627" indent="0">
              <a:buNone/>
              <a:defRPr sz="1300"/>
            </a:lvl8pPr>
            <a:lvl9pPr marL="5366431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120913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43863" y="0"/>
            <a:ext cx="14125983" cy="10474325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487100" y="-32854"/>
            <a:ext cx="5232521" cy="957907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612048" y="-32853"/>
            <a:ext cx="4985173" cy="95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87924" y="919265"/>
            <a:ext cx="5066321" cy="862695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614598" y="9298726"/>
            <a:ext cx="4985173" cy="124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3403" y="4064038"/>
            <a:ext cx="4694733" cy="2234523"/>
          </a:xfrm>
        </p:spPr>
        <p:txBody>
          <a:bodyPr anchor="b">
            <a:normAutofit/>
          </a:bodyPr>
          <a:lstStyle>
            <a:lvl1pPr algn="l">
              <a:defRPr sz="4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9630" y="1059644"/>
            <a:ext cx="4778130" cy="8351528"/>
          </a:xfrm>
        </p:spPr>
        <p:txBody>
          <a:bodyPr/>
          <a:lstStyle>
            <a:lvl1pPr marL="0" indent="0">
              <a:buNone/>
              <a:defRPr sz="4700">
                <a:solidFill>
                  <a:schemeClr val="accent1"/>
                </a:solidFill>
              </a:defRPr>
            </a:lvl1pPr>
            <a:lvl2pPr marL="670804" indent="0">
              <a:buNone/>
              <a:defRPr sz="4100"/>
            </a:lvl2pPr>
            <a:lvl3pPr marL="1341608" indent="0">
              <a:buNone/>
              <a:defRPr sz="3500"/>
            </a:lvl3pPr>
            <a:lvl4pPr marL="2012412" indent="0">
              <a:buNone/>
              <a:defRPr sz="2900"/>
            </a:lvl4pPr>
            <a:lvl5pPr marL="2683215" indent="0">
              <a:buNone/>
              <a:defRPr sz="2900"/>
            </a:lvl5pPr>
            <a:lvl6pPr marL="3354019" indent="0">
              <a:buNone/>
              <a:defRPr sz="2900"/>
            </a:lvl6pPr>
            <a:lvl7pPr marL="4024823" indent="0">
              <a:buNone/>
              <a:defRPr sz="2900"/>
            </a:lvl7pPr>
            <a:lvl8pPr marL="4695627" indent="0">
              <a:buNone/>
              <a:defRPr sz="2900"/>
            </a:lvl8pPr>
            <a:lvl9pPr marL="5366431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3697" y="6312527"/>
            <a:ext cx="4694148" cy="2320848"/>
          </a:xfrm>
        </p:spPr>
        <p:txBody>
          <a:bodyPr>
            <a:normAutofit/>
          </a:bodyPr>
          <a:lstStyle>
            <a:lvl1pPr marL="0" indent="0">
              <a:buNone/>
              <a:defRPr sz="2300">
                <a:solidFill>
                  <a:srgbClr val="424242"/>
                </a:solidFill>
              </a:defRPr>
            </a:lvl1pPr>
            <a:lvl2pPr marL="670804" indent="0">
              <a:buNone/>
              <a:defRPr sz="1800"/>
            </a:lvl2pPr>
            <a:lvl3pPr marL="1341608" indent="0">
              <a:buNone/>
              <a:defRPr sz="1500"/>
            </a:lvl3pPr>
            <a:lvl4pPr marL="2012412" indent="0">
              <a:buNone/>
              <a:defRPr sz="1300"/>
            </a:lvl4pPr>
            <a:lvl5pPr marL="2683215" indent="0">
              <a:buNone/>
              <a:defRPr sz="1300"/>
            </a:lvl5pPr>
            <a:lvl6pPr marL="3354019" indent="0">
              <a:buNone/>
              <a:defRPr sz="1300"/>
            </a:lvl6pPr>
            <a:lvl7pPr marL="4024823" indent="0">
              <a:buNone/>
              <a:defRPr sz="1300"/>
            </a:lvl7pPr>
            <a:lvl8pPr marL="4695627" indent="0">
              <a:buNone/>
              <a:defRPr sz="1300"/>
            </a:lvl8pPr>
            <a:lvl9pPr marL="5366431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601170" y="8743626"/>
            <a:ext cx="4968767" cy="557661"/>
          </a:xfrm>
        </p:spPr>
        <p:txBody>
          <a:bodyPr>
            <a:normAutofit/>
          </a:bodyPr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75060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7219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1" y="1573359"/>
            <a:ext cx="2111222" cy="7301090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8021" y="1573359"/>
            <a:ext cx="7713712" cy="73010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75825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419458"/>
            <a:ext cx="11704320" cy="1745721"/>
          </a:xfrm>
          <a:prstGeom prst="rect">
            <a:avLst/>
          </a:prstGeom>
        </p:spPr>
        <p:txBody>
          <a:bodyPr vert="horz" lIns="130039" tIns="65020" rIns="130039" bIns="650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444012"/>
            <a:ext cx="11704320" cy="6912570"/>
          </a:xfrm>
          <a:prstGeom prst="rect">
            <a:avLst/>
          </a:prstGeom>
        </p:spPr>
        <p:txBody>
          <a:bodyPr vert="horz" lIns="130039" tIns="65020" rIns="130039" bIns="650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708150"/>
            <a:ext cx="3034453" cy="55766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9" y="9708150"/>
            <a:ext cx="4118187" cy="55766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8" y="9708150"/>
            <a:ext cx="3034453" cy="55766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09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 dir="r"/>
  </p:transition>
  <p:txStyles>
    <p:titleStyle>
      <a:lvl1pPr algn="ctr" defTabSz="1300393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47" indent="-487647" algn="l" defTabSz="1300393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569" indent="-406374" algn="l" defTabSz="1300393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492" indent="-325098" algn="l" defTabSz="13003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688" indent="-325098" algn="l" defTabSz="13003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885" indent="-325098" algn="l" defTabSz="1300393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81" indent="-325098" algn="l" defTabSz="13003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278" indent="-325098" algn="l" defTabSz="13003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475" indent="-325098" algn="l" defTabSz="13003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671" indent="-325098" algn="l" defTabSz="13003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97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9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9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86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8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8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376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57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33493" y="0"/>
            <a:ext cx="14125983" cy="10474325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50240" y="509341"/>
            <a:ext cx="11704320" cy="944743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487100" y="-32854"/>
            <a:ext cx="5232521" cy="1067966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612048" y="-32853"/>
            <a:ext cx="4985173" cy="95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161" tIns="67080" rIns="134161" bIns="6708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075" y="1569566"/>
            <a:ext cx="9990747" cy="1745721"/>
          </a:xfrm>
          <a:prstGeom prst="rect">
            <a:avLst/>
          </a:prstGeom>
        </p:spPr>
        <p:txBody>
          <a:bodyPr vert="horz" lIns="134161" tIns="67080" rIns="134161" bIns="6708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078" y="3548949"/>
            <a:ext cx="9638851" cy="5359313"/>
          </a:xfrm>
          <a:prstGeom prst="rect">
            <a:avLst/>
          </a:prstGeom>
        </p:spPr>
        <p:txBody>
          <a:bodyPr vert="horz" lIns="134161" tIns="67080" rIns="134161" bIns="670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29619" y="342871"/>
            <a:ext cx="3034453" cy="557661"/>
          </a:xfrm>
          <a:prstGeom prst="rect">
            <a:avLst/>
          </a:prstGeom>
        </p:spPr>
        <p:txBody>
          <a:bodyPr vert="horz" lIns="134161" tIns="67080" rIns="134161" bIns="67080" rtlCol="0" anchor="ctr"/>
          <a:lstStyle>
            <a:lvl1pPr algn="r">
              <a:defRPr sz="1800">
                <a:solidFill>
                  <a:srgbClr val="FEFEFE"/>
                </a:solidFill>
              </a:defRPr>
            </a:lvl1pPr>
          </a:lstStyle>
          <a:p>
            <a:fld id="{B204123F-E663-45A1-826E-39F4CAB59314}" type="datetimeFigureOut">
              <a:rPr lang="en-GB" smtClean="0"/>
              <a:pPr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1171" y="8938091"/>
            <a:ext cx="4980838" cy="557661"/>
          </a:xfrm>
          <a:prstGeom prst="rect">
            <a:avLst/>
          </a:prstGeom>
        </p:spPr>
        <p:txBody>
          <a:bodyPr vert="horz" lIns="134161" tIns="67080" rIns="134161" bIns="67080" rtlCol="0" anchor="ctr"/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endParaRPr lang="en-GB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2048" y="342869"/>
            <a:ext cx="1894622" cy="557661"/>
          </a:xfrm>
          <a:prstGeom prst="rect">
            <a:avLst/>
          </a:prstGeom>
        </p:spPr>
        <p:txBody>
          <a:bodyPr vert="horz" lIns="134161" tIns="67080" rIns="134161" bIns="67080" rtlCol="0" anchor="ctr"/>
          <a:lstStyle>
            <a:lvl1pPr algn="l">
              <a:defRPr sz="1800">
                <a:solidFill>
                  <a:srgbClr val="FEFEFE"/>
                </a:solidFill>
              </a:defRPr>
            </a:lvl1pPr>
          </a:lstStyle>
          <a:p>
            <a:fld id="{D0CACB02-526C-454F-9A41-903D92378B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56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 dir="r"/>
  </p:transition>
  <p:timing>
    <p:tnLst>
      <p:par>
        <p:cTn id="1" dur="indefinite" restart="never" nodeType="tmRoot"/>
      </p:par>
    </p:tnLst>
  </p:timing>
  <p:txStyles>
    <p:titleStyle>
      <a:lvl1pPr algn="l" defTabSz="1341608" rtl="0" eaLnBrk="1" latinLnBrk="0" hangingPunct="1">
        <a:spcBef>
          <a:spcPct val="0"/>
        </a:spcBef>
        <a:buNone/>
        <a:defRPr sz="59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03103" indent="-40248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500" kern="1200">
          <a:solidFill>
            <a:schemeClr val="tx2"/>
          </a:solidFill>
          <a:latin typeface="+mn-lt"/>
          <a:ea typeface="+mn-ea"/>
          <a:cs typeface="+mn-cs"/>
        </a:defRPr>
      </a:lvl1pPr>
      <a:lvl2pPr marL="939125" indent="-40248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341608" indent="-33540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900" kern="1200">
          <a:solidFill>
            <a:schemeClr val="tx2"/>
          </a:solidFill>
          <a:latin typeface="+mn-lt"/>
          <a:ea typeface="+mn-ea"/>
          <a:cs typeface="+mn-cs"/>
        </a:defRPr>
      </a:lvl3pPr>
      <a:lvl4pPr marL="1650177" indent="-33540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600" kern="1200">
          <a:solidFill>
            <a:schemeClr val="tx2"/>
          </a:solidFill>
          <a:latin typeface="+mn-lt"/>
          <a:ea typeface="+mn-ea"/>
          <a:cs typeface="+mn-cs"/>
        </a:defRPr>
      </a:lvl4pPr>
      <a:lvl5pPr marL="1945331" indent="-33540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3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227069" indent="-33540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100" kern="1200">
          <a:solidFill>
            <a:schemeClr val="tx2"/>
          </a:solidFill>
          <a:latin typeface="+mn-lt"/>
          <a:ea typeface="+mn-ea"/>
          <a:cs typeface="+mn-cs"/>
        </a:defRPr>
      </a:lvl6pPr>
      <a:lvl7pPr marL="2522222" indent="-33540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100" kern="1200">
          <a:solidFill>
            <a:schemeClr val="tx2"/>
          </a:solidFill>
          <a:latin typeface="+mn-lt"/>
          <a:ea typeface="+mn-ea"/>
          <a:cs typeface="+mn-cs"/>
        </a:defRPr>
      </a:lvl7pPr>
      <a:lvl8pPr marL="2817376" indent="-33540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100" kern="1200">
          <a:solidFill>
            <a:schemeClr val="tx2"/>
          </a:solidFill>
          <a:latin typeface="+mn-lt"/>
          <a:ea typeface="+mn-ea"/>
          <a:cs typeface="+mn-cs"/>
        </a:defRPr>
      </a:lvl8pPr>
      <a:lvl9pPr marL="3112530" indent="-335402" algn="l" defTabSz="1341608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1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70804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608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012412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83215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4019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024823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95627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366431" algn="l" defTabSz="1341608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6159" y="7876656"/>
            <a:ext cx="3277164" cy="2597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5816" y="3941018"/>
            <a:ext cx="10490768" cy="2043834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4000" b="1" dirty="0" smtClean="0">
                <a:ln w="50800"/>
                <a:solidFill>
                  <a:srgbClr val="002060"/>
                </a:solidFill>
              </a:rPr>
              <a:t>Developing Strategies for Genetic conservation of Crop Wild Relatives in North Africa</a:t>
            </a:r>
            <a:r>
              <a:rPr lang="en-GB" sz="4000" b="1" dirty="0" smtClean="0">
                <a:ln w="50800"/>
                <a:solidFill>
                  <a:srgbClr val="002060"/>
                </a:solidFill>
              </a:rPr>
              <a:t/>
            </a:r>
            <a:br>
              <a:rPr lang="en-GB" sz="4000" b="1" dirty="0" smtClean="0">
                <a:ln w="50800"/>
                <a:solidFill>
                  <a:srgbClr val="002060"/>
                </a:solidFill>
              </a:rPr>
            </a:br>
            <a:endParaRPr lang="en-GB" sz="4000" b="1" dirty="0">
              <a:ln w="50800"/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45" y="6533306"/>
            <a:ext cx="10036315" cy="833991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GB" sz="3400" b="1" dirty="0" smtClean="0">
                <a:ln w="50800"/>
                <a:solidFill>
                  <a:srgbClr val="002060"/>
                </a:solidFill>
              </a:rPr>
              <a:t>Sami Lala., Ahmed </a:t>
            </a:r>
            <a:r>
              <a:rPr lang="en-GB" sz="3400" b="1" dirty="0" err="1" smtClean="0">
                <a:ln w="50800"/>
                <a:solidFill>
                  <a:srgbClr val="002060"/>
                </a:solidFill>
              </a:rPr>
              <a:t>Amri</a:t>
            </a:r>
            <a:r>
              <a:rPr lang="en-GB" sz="3400" b="1" dirty="0" smtClean="0">
                <a:ln w="50800"/>
                <a:solidFill>
                  <a:srgbClr val="002060"/>
                </a:solidFill>
              </a:rPr>
              <a:t> and Nigel Maxted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9194" y="288115"/>
            <a:ext cx="1843405" cy="203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3888" y="2377713"/>
            <a:ext cx="2713179" cy="655889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6" name="Picture 5" descr="LOGO-ICARDA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22680" y="272046"/>
            <a:ext cx="2000439" cy="2545581"/>
          </a:xfrm>
          <a:prstGeom prst="rect">
            <a:avLst/>
          </a:prstGeom>
        </p:spPr>
      </p:pic>
      <p:pic>
        <p:nvPicPr>
          <p:cNvPr id="8" name="Picture 2" descr="F:\My PC disktop\Datadisk-D\Datadisk\Photos for Poster\jcs-hordeum-vulgare-var-vulgare-4858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571044" y="0"/>
            <a:ext cx="1433758" cy="1047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file-2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36927" y="7934279"/>
            <a:ext cx="2721257" cy="2540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نبات البلوز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20837" y="7962059"/>
            <a:ext cx="2886649" cy="2512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120415wv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542960" y="0"/>
            <a:ext cx="1461840" cy="10474325"/>
          </a:xfrm>
          <a:prstGeom prst="rect">
            <a:avLst/>
          </a:prstGeom>
        </p:spPr>
      </p:pic>
      <p:pic>
        <p:nvPicPr>
          <p:cNvPr id="13" name="Picture 12" descr="120415wv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50328" y="0"/>
            <a:ext cx="1461840" cy="1047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7837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6536" y="-2704"/>
            <a:ext cx="3290133" cy="958445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Outlines</a:t>
            </a:r>
            <a:endParaRPr lang="en-GB" b="1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74744" y="2932906"/>
            <a:ext cx="11704320" cy="3707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98399" indent="-1298399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tabLst>
                <a:tab pos="1116689" algn="l"/>
              </a:tabLst>
            </a:pPr>
            <a:r>
              <a:rPr lang="en-GB" sz="2800" dirty="0" smtClean="0"/>
              <a:t>CWR Checklist </a:t>
            </a:r>
          </a:p>
          <a:p>
            <a:pPr marL="1298399" indent="-1298399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tabLst>
                <a:tab pos="1116689" algn="l"/>
              </a:tabLst>
            </a:pPr>
            <a:r>
              <a:rPr lang="en-GB" sz="2800" dirty="0" smtClean="0"/>
              <a:t>CWR Priority for conservation</a:t>
            </a:r>
          </a:p>
          <a:p>
            <a:pPr marL="1298399" indent="-1298399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tabLst>
                <a:tab pos="1116689" algn="l"/>
              </a:tabLst>
            </a:pPr>
            <a:r>
              <a:rPr lang="en-GB" sz="2800" dirty="0" smtClean="0"/>
              <a:t>Eco-geographic </a:t>
            </a:r>
            <a:r>
              <a:rPr lang="en-GB" sz="2800" dirty="0"/>
              <a:t>survey and </a:t>
            </a:r>
            <a:r>
              <a:rPr lang="en-GB" sz="2800" dirty="0" smtClean="0"/>
              <a:t>gap analysis </a:t>
            </a:r>
          </a:p>
          <a:p>
            <a:pPr marL="1298399" indent="-1298399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tabLst>
                <a:tab pos="1116689" algn="l"/>
              </a:tabLst>
            </a:pPr>
            <a:r>
              <a:rPr lang="en-GB" sz="2800" dirty="0" smtClean="0"/>
              <a:t>Diversity hotspots </a:t>
            </a:r>
          </a:p>
          <a:p>
            <a:pPr marL="1298399" indent="-1298399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tabLst>
                <a:tab pos="1116689" algn="l"/>
              </a:tabLst>
            </a:pPr>
            <a:r>
              <a:rPr lang="en-GB" sz="2800" dirty="0" smtClean="0"/>
              <a:t>Assessment of the impact of climate change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8105698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4160" y="2068810"/>
            <a:ext cx="1137726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GB" sz="2800" dirty="0" smtClean="0"/>
              <a:t>Create </a:t>
            </a:r>
            <a:r>
              <a:rPr lang="en-GB" sz="2800" dirty="0"/>
              <a:t>the first regional crop wild relative (CWR) conservation strategy for North Africa.</a:t>
            </a:r>
          </a:p>
          <a:p>
            <a:pPr>
              <a:buClr>
                <a:srgbClr val="FF0000"/>
              </a:buClr>
            </a:pPr>
            <a:endParaRPr lang="en-GB" sz="2800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GB" sz="2800" dirty="0" smtClean="0"/>
              <a:t>Establishing CWR database </a:t>
            </a:r>
            <a:r>
              <a:rPr lang="en-GB" sz="2800" dirty="0"/>
              <a:t>to </a:t>
            </a:r>
            <a:r>
              <a:rPr lang="en-GB" sz="2800" dirty="0" smtClean="0"/>
              <a:t>aid their conservation in </a:t>
            </a:r>
            <a:r>
              <a:rPr lang="en-GB" sz="2800" dirty="0"/>
              <a:t>North Africa </a:t>
            </a:r>
            <a:endParaRPr lang="en-GB" sz="2800" dirty="0" smtClean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GB" sz="2800" dirty="0" smtClean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Identification of genetic reserves location, </a:t>
            </a:r>
            <a:r>
              <a:rPr lang="en-GB" sz="2800" i="1" dirty="0"/>
              <a:t>ex situ </a:t>
            </a:r>
            <a:r>
              <a:rPr lang="en-GB" sz="2800" dirty="0"/>
              <a:t>backup and recommendations to improve and ensure population management and sustainable utilization of the taxa at each genetic reserve site. </a:t>
            </a:r>
            <a:endParaRPr lang="en-GB" sz="2800" dirty="0" smtClean="0"/>
          </a:p>
          <a:p>
            <a:pPr>
              <a:buClr>
                <a:srgbClr val="FF0000"/>
              </a:buClr>
            </a:pPr>
            <a:endParaRPr lang="en-GB" sz="2800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Eco-geographic survey and genetic diversity of </a:t>
            </a:r>
            <a:r>
              <a:rPr lang="en-GB" sz="2800" i="1" dirty="0" err="1"/>
              <a:t>Hordeum</a:t>
            </a:r>
            <a:r>
              <a:rPr lang="en-GB" sz="2800" i="1" dirty="0"/>
              <a:t> </a:t>
            </a:r>
            <a:r>
              <a:rPr lang="en-GB" sz="2800" i="1" dirty="0" err="1"/>
              <a:t>spontenum</a:t>
            </a:r>
            <a:r>
              <a:rPr lang="en-GB" sz="2800" i="1" dirty="0"/>
              <a:t> </a:t>
            </a:r>
            <a:r>
              <a:rPr lang="en-GB" sz="2800" dirty="0"/>
              <a:t>in North Africa.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GB" sz="2800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Climate smart conservation and use of North African CWR </a:t>
            </a:r>
            <a:r>
              <a:rPr lang="en-GB" sz="2800" dirty="0" smtClean="0"/>
              <a:t>diversity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438504" y="52586"/>
            <a:ext cx="3240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2">
                    <a:lumMod val="75000"/>
                  </a:schemeClr>
                </a:solidFill>
              </a:rPr>
              <a:t>Main aims</a:t>
            </a:r>
            <a:endParaRPr lang="en-GB" sz="4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06561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9" b="32843"/>
          <a:stretch/>
        </p:blipFill>
        <p:spPr bwMode="auto">
          <a:xfrm>
            <a:off x="666782" y="1564755"/>
            <a:ext cx="11609291" cy="69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26536" y="124594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CAF278">
                    <a:lumMod val="75000"/>
                  </a:srgbClr>
                </a:solidFill>
              </a:rPr>
              <a:t>Study area</a:t>
            </a:r>
            <a:endParaRPr lang="en-GB" sz="3600" b="1" dirty="0">
              <a:solidFill>
                <a:srgbClr val="CAF278">
                  <a:lumMod val="75000"/>
                </a:srgb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73808" y="8705159"/>
            <a:ext cx="10945216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North Africa (Algeria, Egypt, Libya, Morocco and Tunisia)</a:t>
            </a:r>
          </a:p>
        </p:txBody>
      </p:sp>
    </p:spTree>
    <p:extLst>
      <p:ext uri="{BB962C8B-B14F-4D97-AF65-F5344CB8AC3E}">
        <p14:creationId xmlns:p14="http://schemas.microsoft.com/office/powerpoint/2010/main" val="79328697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36" y="1042638"/>
            <a:ext cx="6007727" cy="7381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600" b="1" dirty="0" smtClean="0"/>
              <a:t> </a:t>
            </a:r>
            <a:r>
              <a:rPr lang="en-GB" sz="3600" b="1" dirty="0" smtClean="0"/>
              <a:t>1 CWR </a:t>
            </a:r>
            <a:r>
              <a:rPr lang="en-GB" sz="3600" b="1" dirty="0" smtClean="0"/>
              <a:t>Checklist</a:t>
            </a:r>
          </a:p>
          <a:p>
            <a:endParaRPr lang="en-GB" sz="3600" b="1" dirty="0"/>
          </a:p>
        </p:txBody>
      </p:sp>
      <p:sp>
        <p:nvSpPr>
          <p:cNvPr id="6" name="Frame 5"/>
          <p:cNvSpPr/>
          <p:nvPr/>
        </p:nvSpPr>
        <p:spPr>
          <a:xfrm>
            <a:off x="2902000" y="340618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741760" y="340618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8590632" y="340618"/>
            <a:ext cx="158417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4774208" y="340618"/>
            <a:ext cx="3744416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10246816" y="340618"/>
            <a:ext cx="1872208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16200000">
            <a:off x="4952416" y="4047218"/>
            <a:ext cx="555968" cy="2255967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296191932"/>
              </p:ext>
            </p:extLst>
          </p:nvPr>
        </p:nvGraphicFramePr>
        <p:xfrm>
          <a:off x="524139" y="2729508"/>
          <a:ext cx="3601997" cy="2939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469952" y="9888065"/>
            <a:ext cx="8862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Creating a regional CWR Checklist and prioritization</a:t>
            </a:r>
            <a:endParaRPr lang="en-GB" sz="2400" b="1" dirty="0"/>
          </a:p>
        </p:txBody>
      </p:sp>
      <p:pic>
        <p:nvPicPr>
          <p:cNvPr id="16386" name="Picture 2" descr="http://www.pgrforum.org/images/PGRF%20Logo%20%28with%20border%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70152" y="2788890"/>
            <a:ext cx="1008112" cy="1296144"/>
          </a:xfrm>
          <a:prstGeom prst="rect">
            <a:avLst/>
          </a:prstGeom>
          <a:noFill/>
        </p:spPr>
      </p:pic>
      <p:sp>
        <p:nvSpPr>
          <p:cNvPr id="27" name="Rounded Rectangle 26"/>
          <p:cNvSpPr/>
          <p:nvPr/>
        </p:nvSpPr>
        <p:spPr>
          <a:xfrm>
            <a:off x="6934448" y="8578433"/>
            <a:ext cx="4470444" cy="126724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North Africa CWR Priority list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227173" y="2920083"/>
            <a:ext cx="5675827" cy="6666462"/>
            <a:chOff x="2774743" y="1786590"/>
            <a:chExt cx="4203489" cy="4738751"/>
          </a:xfrm>
        </p:grpSpPr>
        <p:sp>
          <p:nvSpPr>
            <p:cNvPr id="31" name="Oval 30"/>
            <p:cNvSpPr/>
            <p:nvPr/>
          </p:nvSpPr>
          <p:spPr>
            <a:xfrm>
              <a:off x="2948251" y="1916519"/>
              <a:ext cx="3873215" cy="1345116"/>
            </a:xfrm>
            <a:prstGeom prst="ellipse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52400" prstMaterial="matte"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Down Arrow 31"/>
            <p:cNvSpPr/>
            <p:nvPr/>
          </p:nvSpPr>
          <p:spPr>
            <a:xfrm>
              <a:off x="4568881" y="5210254"/>
              <a:ext cx="649502" cy="466455"/>
            </a:xfrm>
            <a:prstGeom prst="downArrow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3045808" y="5624594"/>
              <a:ext cx="3602991" cy="900747"/>
            </a:xfrm>
            <a:custGeom>
              <a:avLst/>
              <a:gdLst>
                <a:gd name="connsiteX0" fmla="*/ 0 w 3602991"/>
                <a:gd name="connsiteY0" fmla="*/ 0 h 900747"/>
                <a:gd name="connsiteX1" fmla="*/ 3602991 w 3602991"/>
                <a:gd name="connsiteY1" fmla="*/ 0 h 900747"/>
                <a:gd name="connsiteX2" fmla="*/ 3602991 w 3602991"/>
                <a:gd name="connsiteY2" fmla="*/ 900747 h 900747"/>
                <a:gd name="connsiteX3" fmla="*/ 0 w 3602991"/>
                <a:gd name="connsiteY3" fmla="*/ 900747 h 900747"/>
                <a:gd name="connsiteX4" fmla="*/ 0 w 3602991"/>
                <a:gd name="connsiteY4" fmla="*/ 0 h 90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2991" h="900747">
                  <a:moveTo>
                    <a:pt x="0" y="0"/>
                  </a:moveTo>
                  <a:lnTo>
                    <a:pt x="3602991" y="0"/>
                  </a:lnTo>
                  <a:lnTo>
                    <a:pt x="3602991" y="900747"/>
                  </a:lnTo>
                  <a:lnTo>
                    <a:pt x="0" y="90074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220472" numCol="1" spcCol="1270" anchor="ctr" anchorCtr="0">
              <a:noAutofit/>
            </a:bodyPr>
            <a:lstStyle/>
            <a:p>
              <a:pPr algn="ctr" defTabSz="19596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4400" dirty="0"/>
            </a:p>
          </p:txBody>
        </p:sp>
        <p:sp>
          <p:nvSpPr>
            <p:cNvPr id="34" name="Shape 33"/>
            <p:cNvSpPr/>
            <p:nvPr/>
          </p:nvSpPr>
          <p:spPr>
            <a:xfrm>
              <a:off x="2774743" y="1786590"/>
              <a:ext cx="4203489" cy="3362791"/>
            </a:xfrm>
            <a:prstGeom prst="funnel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5" name="Oval 34"/>
          <p:cNvSpPr/>
          <p:nvPr/>
        </p:nvSpPr>
        <p:spPr>
          <a:xfrm>
            <a:off x="9155495" y="3177833"/>
            <a:ext cx="2099433" cy="197962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The degree of relatedness 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931094" y="3213237"/>
            <a:ext cx="2128350" cy="19796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The economic value of crop taxon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7907316" y="5296934"/>
            <a:ext cx="2253050" cy="213210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Threat assessment  using (IUCN) red list criteria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10112" y="4456687"/>
            <a:ext cx="20882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Prioritization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76023" y="1833622"/>
            <a:ext cx="4100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/>
              <a:t>a. CWR flora methodology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453021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animBg="1"/>
      <p:bldGraphic spid="18" grpId="0">
        <p:bldAsOne/>
      </p:bldGraphic>
      <p:bldP spid="19" grpId="0"/>
      <p:bldP spid="27" grpId="0" animBg="1"/>
      <p:bldP spid="35" grpId="0" animBg="1"/>
      <p:bldP spid="36" grpId="0" animBg="1"/>
      <p:bldP spid="37" grpId="0" animBg="1"/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237704" y="2644874"/>
            <a:ext cx="10553047" cy="561488"/>
          </a:xfrm>
          <a:prstGeom prst="rect">
            <a:avLst/>
          </a:prstGeom>
          <a:noFill/>
        </p:spPr>
        <p:txBody>
          <a:bodyPr wrap="square" lIns="190299" tIns="95149" rIns="190299" bIns="95149" rtlCol="0">
            <a:spAutoFit/>
          </a:bodyPr>
          <a:lstStyle/>
          <a:p>
            <a:pPr algn="just"/>
            <a:r>
              <a:rPr lang="en-GB" sz="2400" b="1" dirty="0" err="1" smtClean="0"/>
              <a:t>i</a:t>
            </a:r>
            <a:r>
              <a:rPr lang="en-GB" sz="2400" b="1" dirty="0" smtClean="0"/>
              <a:t>. The </a:t>
            </a:r>
            <a:r>
              <a:rPr lang="en-GB" sz="2400" b="1" dirty="0"/>
              <a:t>genetic </a:t>
            </a:r>
            <a:r>
              <a:rPr lang="en-GB" sz="2400" b="1" dirty="0" smtClean="0"/>
              <a:t>approach, Gene </a:t>
            </a:r>
            <a:r>
              <a:rPr lang="en-GB" sz="2400" b="1" dirty="0"/>
              <a:t>Pool </a:t>
            </a:r>
            <a:r>
              <a:rPr lang="en-GB" sz="2400" b="1" dirty="0" smtClean="0"/>
              <a:t>Concept </a:t>
            </a:r>
            <a:r>
              <a:rPr lang="en-GB" sz="2400" dirty="0" smtClean="0"/>
              <a:t>(Harlan &amp; de Wet., 1971). </a:t>
            </a:r>
            <a:endParaRPr lang="en-GB" sz="2400" dirty="0"/>
          </a:p>
        </p:txBody>
      </p:sp>
      <p:pic>
        <p:nvPicPr>
          <p:cNvPr id="19" name="Picture 18" descr="genepool-concep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9992" y="3580978"/>
            <a:ext cx="7306701" cy="6336704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237704" y="1060698"/>
            <a:ext cx="107690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533400" algn="l"/>
              </a:tabLst>
            </a:pPr>
            <a:r>
              <a:rPr lang="en-GB" sz="3600" b="1" dirty="0"/>
              <a:t>b. Crop gene pool </a:t>
            </a:r>
            <a:r>
              <a:rPr lang="en-GB" sz="3600" b="1" dirty="0" smtClean="0"/>
              <a:t>methodology</a:t>
            </a:r>
            <a:endParaRPr lang="en-GB" sz="3600" b="1" dirty="0"/>
          </a:p>
          <a:p>
            <a:pPr>
              <a:lnSpc>
                <a:spcPct val="150000"/>
              </a:lnSpc>
            </a:pPr>
            <a:r>
              <a:rPr lang="en-GB" sz="2400" dirty="0"/>
              <a:t>Two approaches </a:t>
            </a:r>
            <a:r>
              <a:rPr lang="en-GB" sz="2400" dirty="0" smtClean="0"/>
              <a:t>to </a:t>
            </a:r>
            <a:r>
              <a:rPr lang="en-GB" sz="2400" dirty="0"/>
              <a:t>identify the relatedness degree of CWR to crops. </a:t>
            </a:r>
          </a:p>
        </p:txBody>
      </p:sp>
      <p:sp>
        <p:nvSpPr>
          <p:cNvPr id="5" name="Frame 4"/>
          <p:cNvSpPr/>
          <p:nvPr/>
        </p:nvSpPr>
        <p:spPr>
          <a:xfrm>
            <a:off x="2902000" y="340618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741760" y="340618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8590632" y="340618"/>
            <a:ext cx="158417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774208" y="340618"/>
            <a:ext cx="3744416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10246816" y="340618"/>
            <a:ext cx="1872208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924249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4630912" y="2428850"/>
            <a:ext cx="6480000" cy="6480000"/>
          </a:xfrm>
          <a:prstGeom prst="ellipse">
            <a:avLst/>
          </a:prstGeom>
          <a:solidFill>
            <a:srgbClr val="FFC000">
              <a:alpha val="55000"/>
            </a:srgb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96" y="1115177"/>
            <a:ext cx="11704320" cy="1241665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ii. </a:t>
            </a:r>
            <a:r>
              <a:rPr lang="en-GB" sz="2800" b="1" dirty="0"/>
              <a:t>The Taxonomic </a:t>
            </a:r>
            <a:r>
              <a:rPr lang="en-GB" sz="2800" b="1" dirty="0" smtClean="0"/>
              <a:t>approach</a:t>
            </a:r>
            <a:r>
              <a:rPr lang="en-GB" sz="2800" dirty="0" smtClean="0"/>
              <a:t>, </a:t>
            </a:r>
            <a:r>
              <a:rPr lang="en-GB" sz="2800" b="1" dirty="0"/>
              <a:t>Taxon Group Concept </a:t>
            </a:r>
            <a:r>
              <a:rPr lang="en-GB" sz="2800" dirty="0"/>
              <a:t>(Maxted et al., 2006)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5" name="Oval 4"/>
          <p:cNvSpPr/>
          <p:nvPr/>
        </p:nvSpPr>
        <p:spPr>
          <a:xfrm>
            <a:off x="6430392" y="4229050"/>
            <a:ext cx="2808312" cy="2808312"/>
          </a:xfrm>
          <a:prstGeom prst="ellipse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854768" y="3653426"/>
            <a:ext cx="3960000" cy="3960000"/>
          </a:xfrm>
          <a:prstGeom prst="ellipse">
            <a:avLst/>
          </a:prstGeom>
          <a:solidFill>
            <a:srgbClr val="FFC000">
              <a:alpha val="0"/>
            </a:srgbClr>
          </a:solidFill>
          <a:ln w="19050">
            <a:solidFill>
              <a:srgbClr val="FF0000">
                <a:alpha val="92000"/>
              </a:srgb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350272" y="3111350"/>
            <a:ext cx="5040000" cy="5040000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438504" y="4301058"/>
            <a:ext cx="12961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TG 1B 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438504" y="3148930"/>
            <a:ext cx="12961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TG 3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7438504" y="2512471"/>
            <a:ext cx="12961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TG 4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438504" y="3724994"/>
            <a:ext cx="12961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TG 2 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7006456" y="4805114"/>
            <a:ext cx="1656184" cy="1656000"/>
          </a:xfrm>
          <a:prstGeom prst="ellipse">
            <a:avLst/>
          </a:prstGeom>
          <a:solidFill>
            <a:srgbClr val="00B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294488" y="5093146"/>
            <a:ext cx="12241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Crop species</a:t>
            </a:r>
            <a:endParaRPr lang="en-GB" dirty="0"/>
          </a:p>
        </p:txBody>
      </p:sp>
      <p:sp>
        <p:nvSpPr>
          <p:cNvPr id="14" name="Frame 13"/>
          <p:cNvSpPr/>
          <p:nvPr/>
        </p:nvSpPr>
        <p:spPr>
          <a:xfrm>
            <a:off x="2902000" y="340618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5" name="Frame 14"/>
          <p:cNvSpPr/>
          <p:nvPr/>
        </p:nvSpPr>
        <p:spPr>
          <a:xfrm>
            <a:off x="741760" y="340618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6" name="Frame 15"/>
          <p:cNvSpPr/>
          <p:nvPr/>
        </p:nvSpPr>
        <p:spPr>
          <a:xfrm>
            <a:off x="8590632" y="340618"/>
            <a:ext cx="158417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7" name="Frame 16"/>
          <p:cNvSpPr/>
          <p:nvPr/>
        </p:nvSpPr>
        <p:spPr>
          <a:xfrm>
            <a:off x="4774208" y="340618"/>
            <a:ext cx="3744416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Frame 17"/>
          <p:cNvSpPr/>
          <p:nvPr/>
        </p:nvSpPr>
        <p:spPr>
          <a:xfrm>
            <a:off x="10246816" y="340618"/>
            <a:ext cx="1872208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696" y="2447130"/>
            <a:ext cx="4320480" cy="949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Taxon Group </a:t>
            </a:r>
            <a:r>
              <a:rPr lang="en-GB" b="1" dirty="0" smtClean="0"/>
              <a:t>1a</a:t>
            </a:r>
            <a:r>
              <a:rPr lang="en-GB" b="1" dirty="0"/>
              <a:t> – </a:t>
            </a:r>
            <a:r>
              <a:rPr lang="en-GB" b="1" dirty="0" smtClean="0"/>
              <a:t>crop species</a:t>
            </a:r>
          </a:p>
          <a:p>
            <a:pPr>
              <a:lnSpc>
                <a:spcPct val="150000"/>
              </a:lnSpc>
            </a:pPr>
            <a:r>
              <a:rPr lang="en-GB" b="1" dirty="0"/>
              <a:t>Taxon Group </a:t>
            </a:r>
            <a:r>
              <a:rPr lang="en-GB" b="1" dirty="0" smtClean="0"/>
              <a:t>1b – same species </a:t>
            </a:r>
            <a:r>
              <a:rPr lang="en-GB" b="1" dirty="0"/>
              <a:t>as </a:t>
            </a:r>
            <a:r>
              <a:rPr lang="en-GB" b="1" dirty="0" smtClean="0"/>
              <a:t>crop</a:t>
            </a:r>
          </a:p>
          <a:p>
            <a:pPr>
              <a:lnSpc>
                <a:spcPct val="150000"/>
              </a:lnSpc>
            </a:pPr>
            <a:r>
              <a:rPr lang="en-GB" b="1" dirty="0"/>
              <a:t>Taxon Group </a:t>
            </a:r>
            <a:r>
              <a:rPr lang="en-GB" b="1" dirty="0" smtClean="0"/>
              <a:t>2 </a:t>
            </a:r>
            <a:r>
              <a:rPr lang="en-GB" b="1" dirty="0"/>
              <a:t>–</a:t>
            </a:r>
            <a:r>
              <a:rPr lang="en-GB" b="1" dirty="0" smtClean="0"/>
              <a:t> </a:t>
            </a:r>
            <a:r>
              <a:rPr lang="en-GB" b="1" dirty="0"/>
              <a:t>same series or section as </a:t>
            </a:r>
            <a:r>
              <a:rPr lang="en-GB" b="1" dirty="0" smtClean="0"/>
              <a:t>crop</a:t>
            </a:r>
          </a:p>
          <a:p>
            <a:pPr>
              <a:lnSpc>
                <a:spcPct val="150000"/>
              </a:lnSpc>
            </a:pPr>
            <a:r>
              <a:rPr lang="en-GB" b="1" dirty="0"/>
              <a:t>Taxon Group </a:t>
            </a:r>
            <a:r>
              <a:rPr lang="en-GB" b="1" dirty="0" smtClean="0"/>
              <a:t>3 </a:t>
            </a:r>
            <a:r>
              <a:rPr lang="en-GB" b="1" dirty="0"/>
              <a:t>–</a:t>
            </a:r>
            <a:r>
              <a:rPr lang="en-GB" b="1" dirty="0" smtClean="0"/>
              <a:t> </a:t>
            </a:r>
            <a:r>
              <a:rPr lang="en-GB" b="1" dirty="0"/>
              <a:t>same subgenus as crop</a:t>
            </a:r>
          </a:p>
          <a:p>
            <a:pPr lvl="0">
              <a:lnSpc>
                <a:spcPct val="150000"/>
              </a:lnSpc>
            </a:pPr>
            <a:r>
              <a:rPr lang="en-GB" b="1" dirty="0" smtClean="0"/>
              <a:t>Taxon </a:t>
            </a:r>
            <a:r>
              <a:rPr lang="en-GB" b="1" dirty="0"/>
              <a:t>Group 4 – </a:t>
            </a:r>
            <a:r>
              <a:rPr lang="en-GB" b="1" dirty="0" smtClean="0"/>
              <a:t>same </a:t>
            </a:r>
            <a:r>
              <a:rPr lang="en-GB" b="1" dirty="0"/>
              <a:t>genus as crop</a:t>
            </a:r>
          </a:p>
          <a:p>
            <a:pPr lvl="0"/>
            <a:r>
              <a:rPr lang="en-GB" b="1" dirty="0"/>
              <a:t>Taxon Group </a:t>
            </a:r>
            <a:r>
              <a:rPr lang="en-GB" b="1" dirty="0" smtClean="0"/>
              <a:t>5 </a:t>
            </a:r>
            <a:r>
              <a:rPr lang="en-GB" b="1" dirty="0"/>
              <a:t>– </a:t>
            </a:r>
            <a:r>
              <a:rPr lang="en-GB" b="1" dirty="0" smtClean="0"/>
              <a:t>deferent  </a:t>
            </a:r>
            <a:r>
              <a:rPr lang="en-GB" b="1" dirty="0"/>
              <a:t>genus </a:t>
            </a:r>
            <a:r>
              <a:rPr lang="en-GB" b="1" dirty="0" smtClean="0"/>
              <a:t>but same trip</a:t>
            </a:r>
            <a:endParaRPr lang="en-GB" b="1" dirty="0"/>
          </a:p>
          <a:p>
            <a:endParaRPr lang="en-GB" b="1" dirty="0"/>
          </a:p>
          <a:p>
            <a:pPr lvl="0"/>
            <a:endParaRPr lang="en-GB" b="1" dirty="0"/>
          </a:p>
          <a:p>
            <a:endParaRPr lang="en-GB" b="1" dirty="0"/>
          </a:p>
          <a:p>
            <a:pPr lvl="0"/>
            <a:r>
              <a:rPr lang="en-GB" b="1" dirty="0" smtClean="0"/>
              <a:t> </a:t>
            </a:r>
            <a:endParaRPr lang="en-GB" b="1" dirty="0"/>
          </a:p>
          <a:p>
            <a:endParaRPr lang="en-GB" b="1" dirty="0"/>
          </a:p>
          <a:p>
            <a:pPr lvl="0"/>
            <a:endParaRPr lang="en-GB" dirty="0"/>
          </a:p>
          <a:p>
            <a:endParaRPr lang="en-GB" b="1" dirty="0"/>
          </a:p>
          <a:p>
            <a:pPr lvl="0"/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93088019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9752" y="844674"/>
            <a:ext cx="9361040" cy="561488"/>
          </a:xfrm>
          <a:prstGeom prst="rect">
            <a:avLst/>
          </a:prstGeom>
          <a:noFill/>
        </p:spPr>
        <p:txBody>
          <a:bodyPr wrap="square" lIns="190299" tIns="95149" rIns="190299" bIns="95149" rtlCol="0">
            <a:spAutoFit/>
          </a:bodyPr>
          <a:lstStyle/>
          <a:p>
            <a:r>
              <a:rPr lang="en-GB" sz="2400" b="1" dirty="0" smtClean="0"/>
              <a:t>2. The </a:t>
            </a:r>
            <a:r>
              <a:rPr lang="en-GB" sz="2400" b="1" dirty="0"/>
              <a:t>Taxonomic approach</a:t>
            </a:r>
            <a:r>
              <a:rPr lang="en-GB" sz="2400" dirty="0"/>
              <a:t>; </a:t>
            </a:r>
            <a:r>
              <a:rPr lang="en-GB" sz="2400" b="1" dirty="0"/>
              <a:t>Taxon Group </a:t>
            </a:r>
            <a:r>
              <a:rPr lang="en-GB" sz="2400" b="1" dirty="0" smtClean="0"/>
              <a:t>Concept </a:t>
            </a:r>
            <a:r>
              <a:rPr lang="en-GB" sz="2400" dirty="0" smtClean="0"/>
              <a:t>(Maxted et al., 2006)</a:t>
            </a:r>
            <a:endParaRPr lang="en-GB" sz="2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56103822"/>
              </p:ext>
            </p:extLst>
          </p:nvPr>
        </p:nvGraphicFramePr>
        <p:xfrm>
          <a:off x="2136200" y="5453186"/>
          <a:ext cx="8595239" cy="3572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038542513"/>
              </p:ext>
            </p:extLst>
          </p:nvPr>
        </p:nvGraphicFramePr>
        <p:xfrm>
          <a:off x="2115713" y="2230754"/>
          <a:ext cx="8556751" cy="348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284056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  <p:bldGraphic spid="9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/>
          </p:cNvSpPr>
          <p:nvPr>
            <p:ph type="title"/>
          </p:nvPr>
        </p:nvSpPr>
        <p:spPr bwMode="auto">
          <a:xfrm>
            <a:off x="1632234" y="1143739"/>
            <a:ext cx="10846830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3600" dirty="0" smtClean="0">
                <a:ea typeface="MS PGothic" pitchFamily="34" charset="-128"/>
              </a:rPr>
              <a:t>2-Ecogeographic survey and Gap </a:t>
            </a:r>
            <a:r>
              <a:rPr lang="en-US" sz="3600" dirty="0">
                <a:ea typeface="MS PGothic" pitchFamily="34" charset="-128"/>
              </a:rPr>
              <a:t>Analysis Methodology</a:t>
            </a: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flipH="1" flipV="1">
            <a:off x="453728" y="7325394"/>
            <a:ext cx="3816424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 type="triangle" w="med" len="med"/>
            <a:tailEnd/>
          </a:ln>
        </p:spPr>
        <p:txBody>
          <a:bodyPr lIns="0" tIns="0" rIns="0" bIns="0"/>
          <a:lstStyle/>
          <a:p>
            <a:endParaRPr lang="en-GB" sz="2000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rot="10800000">
            <a:off x="453728" y="5093146"/>
            <a:ext cx="1584176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 type="triangle" w="med" len="med"/>
            <a:tailEnd/>
          </a:ln>
        </p:spPr>
        <p:txBody>
          <a:bodyPr lIns="0" tIns="0" rIns="0" bIns="0"/>
          <a:lstStyle/>
          <a:p>
            <a:endParaRPr lang="en-GB" sz="2000"/>
          </a:p>
        </p:txBody>
      </p:sp>
      <p:sp>
        <p:nvSpPr>
          <p:cNvPr id="10" name="AutoShape 3"/>
          <p:cNvSpPr>
            <a:spLocks/>
          </p:cNvSpPr>
          <p:nvPr/>
        </p:nvSpPr>
        <p:spPr bwMode="auto">
          <a:xfrm>
            <a:off x="6862440" y="8175661"/>
            <a:ext cx="2537865" cy="1282782"/>
          </a:xfrm>
          <a:prstGeom prst="roundRect">
            <a:avLst>
              <a:gd name="adj" fmla="val 15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Determine gaps in collections</a:t>
            </a: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4486176" y="6629083"/>
            <a:ext cx="2232248" cy="1272375"/>
          </a:xfrm>
          <a:prstGeom prst="roundRect">
            <a:avLst>
              <a:gd name="adj" fmla="val 15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Model distributions</a:t>
            </a:r>
          </a:p>
        </p:txBody>
      </p:sp>
      <p:sp>
        <p:nvSpPr>
          <p:cNvPr id="12" name="AutoShape 5"/>
          <p:cNvSpPr>
            <a:spLocks/>
          </p:cNvSpPr>
          <p:nvPr/>
        </p:nvSpPr>
        <p:spPr bwMode="auto">
          <a:xfrm>
            <a:off x="1029792" y="2453322"/>
            <a:ext cx="2088232" cy="1415688"/>
          </a:xfrm>
          <a:prstGeom prst="roundRect">
            <a:avLst>
              <a:gd name="adj" fmla="val 15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Information Gathering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AutoShape 7"/>
          <p:cNvSpPr>
            <a:spLocks/>
          </p:cNvSpPr>
          <p:nvPr/>
        </p:nvSpPr>
        <p:spPr bwMode="auto">
          <a:xfrm>
            <a:off x="10102800" y="8948951"/>
            <a:ext cx="2757984" cy="1328771"/>
          </a:xfrm>
          <a:prstGeom prst="roundRect">
            <a:avLst>
              <a:gd name="adj" fmla="val 15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Make collecting recommendations</a:t>
            </a:r>
          </a:p>
        </p:txBody>
      </p:sp>
      <p:sp>
        <p:nvSpPr>
          <p:cNvPr id="15" name="AutoShape 8"/>
          <p:cNvSpPr>
            <a:spLocks/>
          </p:cNvSpPr>
          <p:nvPr/>
        </p:nvSpPr>
        <p:spPr bwMode="auto">
          <a:xfrm>
            <a:off x="2253928" y="4661098"/>
            <a:ext cx="2376264" cy="1296144"/>
          </a:xfrm>
          <a:prstGeom prst="roundRect">
            <a:avLst>
              <a:gd name="adj" fmla="val 15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sz="28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Georeferencing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9" name="Picture 18" descr="Herbari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6056" y="2788890"/>
            <a:ext cx="1224135" cy="1573707"/>
          </a:xfrm>
          <a:prstGeom prst="flowChartDocumen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27" name="Content Placeholder 26" descr="usda-ars-log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02200" y="2788890"/>
            <a:ext cx="2118360" cy="769208"/>
          </a:xfrm>
          <a:prstGeom prst="rect">
            <a:avLst/>
          </a:prstGeom>
        </p:spPr>
      </p:pic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4702200" y="3508970"/>
            <a:ext cx="2193488" cy="1230397"/>
            <a:chOff x="0" y="-43"/>
            <a:chExt cx="1819" cy="681"/>
          </a:xfrm>
        </p:grpSpPr>
        <p:pic>
          <p:nvPicPr>
            <p:cNvPr id="29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75" y="-43"/>
              <a:ext cx="744" cy="6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0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1192" cy="4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31" name="Line 2"/>
          <p:cNvSpPr>
            <a:spLocks noChangeShapeType="1"/>
          </p:cNvSpPr>
          <p:nvPr/>
        </p:nvSpPr>
        <p:spPr bwMode="auto">
          <a:xfrm flipH="1" flipV="1">
            <a:off x="453728" y="8837562"/>
            <a:ext cx="6264696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 type="triangle" w="med" len="med"/>
            <a:tailEnd/>
          </a:ln>
        </p:spPr>
        <p:txBody>
          <a:bodyPr lIns="0" tIns="0" rIns="0" bIns="0"/>
          <a:lstStyle/>
          <a:p>
            <a:endParaRPr lang="en-GB" sz="2000"/>
          </a:p>
        </p:txBody>
      </p:sp>
      <p:sp>
        <p:nvSpPr>
          <p:cNvPr id="32" name="Line 2"/>
          <p:cNvSpPr>
            <a:spLocks noChangeShapeType="1"/>
          </p:cNvSpPr>
          <p:nvPr/>
        </p:nvSpPr>
        <p:spPr bwMode="auto">
          <a:xfrm flipH="1" flipV="1">
            <a:off x="453728" y="9799568"/>
            <a:ext cx="9577064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 type="triangle" w="med" len="med"/>
            <a:tailEnd/>
          </a:ln>
        </p:spPr>
        <p:txBody>
          <a:bodyPr lIns="0" tIns="0" rIns="0" bIns="0"/>
          <a:lstStyle/>
          <a:p>
            <a:endParaRPr lang="en-GB" sz="2000"/>
          </a:p>
        </p:txBody>
      </p:sp>
      <p:cxnSp>
        <p:nvCxnSpPr>
          <p:cNvPr id="34" name="Straight Connector 33"/>
          <p:cNvCxnSpPr/>
          <p:nvPr/>
        </p:nvCxnSpPr>
        <p:spPr>
          <a:xfrm>
            <a:off x="453728" y="1420738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ine 9"/>
          <p:cNvSpPr>
            <a:spLocks noChangeShapeType="1"/>
          </p:cNvSpPr>
          <p:nvPr/>
        </p:nvSpPr>
        <p:spPr bwMode="auto">
          <a:xfrm flipH="1">
            <a:off x="453728" y="3303940"/>
            <a:ext cx="576064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 type="triangle" w="med" len="med"/>
            <a:tailEnd/>
          </a:ln>
        </p:spPr>
        <p:txBody>
          <a:bodyPr lIns="0" tIns="0" rIns="0" bIns="0"/>
          <a:lstStyle/>
          <a:p>
            <a:endParaRPr lang="en-GB" sz="2000"/>
          </a:p>
        </p:txBody>
      </p:sp>
      <p:cxnSp>
        <p:nvCxnSpPr>
          <p:cNvPr id="58" name="Straight Connector 57"/>
          <p:cNvCxnSpPr>
            <a:endCxn id="32" idx="1"/>
          </p:cNvCxnSpPr>
          <p:nvPr/>
        </p:nvCxnSpPr>
        <p:spPr>
          <a:xfrm>
            <a:off x="453728" y="1420738"/>
            <a:ext cx="0" cy="83788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6416" y="5021138"/>
            <a:ext cx="2660650" cy="66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2" name="Picture 61" descr="google-earth-5-screensho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46216" y="5021138"/>
            <a:ext cx="1728192" cy="720080"/>
          </a:xfrm>
          <a:prstGeom prst="rect">
            <a:avLst/>
          </a:prstGeom>
        </p:spPr>
      </p:pic>
      <p:pic>
        <p:nvPicPr>
          <p:cNvPr id="63" name="Picture 62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8471210" y="5261758"/>
            <a:ext cx="1802224" cy="333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Frame 22"/>
          <p:cNvSpPr/>
          <p:nvPr/>
        </p:nvSpPr>
        <p:spPr>
          <a:xfrm>
            <a:off x="2902000" y="340618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4" name="Frame 23"/>
          <p:cNvSpPr/>
          <p:nvPr/>
        </p:nvSpPr>
        <p:spPr>
          <a:xfrm>
            <a:off x="741760" y="340618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8590632" y="340618"/>
            <a:ext cx="158417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6" name="Frame 25"/>
          <p:cNvSpPr/>
          <p:nvPr/>
        </p:nvSpPr>
        <p:spPr>
          <a:xfrm>
            <a:off x="4774208" y="340618"/>
            <a:ext cx="3744416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" name="Frame 32"/>
          <p:cNvSpPr/>
          <p:nvPr/>
        </p:nvSpPr>
        <p:spPr>
          <a:xfrm>
            <a:off x="10246816" y="340618"/>
            <a:ext cx="1872208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35" name="Content Placeholder 3"/>
          <p:cNvPicPr>
            <a:picLocks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10259860" y="6592271"/>
            <a:ext cx="1486078" cy="295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31" grpId="0" animBg="1"/>
      <p:bldP spid="32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1607863"/>
            <a:ext cx="11704320" cy="6912570"/>
          </a:xfrm>
        </p:spPr>
        <p:txBody>
          <a:bodyPr/>
          <a:lstStyle/>
          <a:p>
            <a:pPr>
              <a:buNone/>
            </a:pPr>
            <a:r>
              <a:rPr lang="en-GB" sz="3800" b="1" dirty="0" smtClean="0"/>
              <a:t>1. CWR inventory: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125048" y="2932906"/>
            <a:ext cx="4681608" cy="1080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North Africa CWR </a:t>
            </a:r>
            <a:r>
              <a:rPr lang="en-GB" sz="2800" b="1" dirty="0" smtClean="0">
                <a:solidFill>
                  <a:schemeClr val="tx1"/>
                </a:solidFill>
              </a:rPr>
              <a:t>Checklist </a:t>
            </a:r>
            <a:endParaRPr lang="en-GB" sz="2800" b="1" dirty="0">
              <a:solidFill>
                <a:schemeClr val="tx1"/>
              </a:solidFill>
            </a:endParaRP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chemeClr val="tx1"/>
                </a:solidFill>
              </a:rPr>
              <a:t>(</a:t>
            </a:r>
            <a:r>
              <a:rPr lang="en-GB" sz="2800" b="1" dirty="0" smtClean="0">
                <a:solidFill>
                  <a:srgbClr val="0000FF"/>
                </a:solidFill>
              </a:rPr>
              <a:t>6561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chemeClr val="tx1"/>
                </a:solidFill>
              </a:rPr>
              <a:t>taxa)  </a:t>
            </a:r>
          </a:p>
        </p:txBody>
      </p:sp>
      <p:sp>
        <p:nvSpPr>
          <p:cNvPr id="5" name="Oval 4"/>
          <p:cNvSpPr/>
          <p:nvPr/>
        </p:nvSpPr>
        <p:spPr>
          <a:xfrm>
            <a:off x="2181920" y="5525194"/>
            <a:ext cx="3020800" cy="214435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Socio-economic importance </a:t>
            </a:r>
            <a:r>
              <a:rPr lang="en-GB" sz="2800" b="1" dirty="0" smtClean="0">
                <a:solidFill>
                  <a:schemeClr val="tx1"/>
                </a:solidFill>
              </a:rPr>
              <a:t>(</a:t>
            </a:r>
            <a:r>
              <a:rPr lang="en-GB" sz="2800" b="1" dirty="0" smtClean="0">
                <a:solidFill>
                  <a:srgbClr val="0000FF"/>
                </a:solidFill>
              </a:rPr>
              <a:t>275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chemeClr val="tx1"/>
                </a:solidFill>
              </a:rPr>
              <a:t>taxa)</a:t>
            </a:r>
          </a:p>
        </p:txBody>
      </p:sp>
      <p:sp>
        <p:nvSpPr>
          <p:cNvPr id="6" name="Oval 5"/>
          <p:cNvSpPr/>
          <p:nvPr/>
        </p:nvSpPr>
        <p:spPr>
          <a:xfrm>
            <a:off x="7804586" y="5453186"/>
            <a:ext cx="3018294" cy="19794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Threatened CWRs </a:t>
            </a:r>
            <a:r>
              <a:rPr lang="en-GB" sz="2800" b="1" dirty="0" smtClean="0">
                <a:solidFill>
                  <a:schemeClr val="tx1"/>
                </a:solidFill>
              </a:rPr>
              <a:t>(</a:t>
            </a:r>
            <a:r>
              <a:rPr lang="en-GB" sz="2800" b="1" dirty="0" smtClean="0">
                <a:solidFill>
                  <a:srgbClr val="0000FF"/>
                </a:solidFill>
              </a:rPr>
              <a:t>39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chemeClr val="tx1"/>
                </a:solidFill>
              </a:rPr>
              <a:t>taxa)</a:t>
            </a:r>
          </a:p>
        </p:txBody>
      </p:sp>
      <p:sp>
        <p:nvSpPr>
          <p:cNvPr id="7" name="Rectangle 6"/>
          <p:cNvSpPr/>
          <p:nvPr/>
        </p:nvSpPr>
        <p:spPr>
          <a:xfrm>
            <a:off x="4198144" y="8477522"/>
            <a:ext cx="4608000" cy="93471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North Africa priority CWR </a:t>
            </a:r>
            <a:r>
              <a:rPr lang="en-GB" sz="2800" b="1" dirty="0" smtClean="0">
                <a:solidFill>
                  <a:schemeClr val="tx1"/>
                </a:solidFill>
              </a:rPr>
              <a:t>(</a:t>
            </a:r>
            <a:r>
              <a:rPr lang="en-GB" sz="2800" b="1" dirty="0" smtClean="0">
                <a:solidFill>
                  <a:srgbClr val="0000FF"/>
                </a:solidFill>
              </a:rPr>
              <a:t>314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chemeClr val="tx1"/>
                </a:solidFill>
              </a:rPr>
              <a:t>taxa)</a:t>
            </a:r>
          </a:p>
        </p:txBody>
      </p:sp>
      <p:sp>
        <p:nvSpPr>
          <p:cNvPr id="8" name="Curved Right Arrow 7"/>
          <p:cNvSpPr/>
          <p:nvPr/>
        </p:nvSpPr>
        <p:spPr>
          <a:xfrm>
            <a:off x="2906920" y="3724994"/>
            <a:ext cx="1075200" cy="1649500"/>
          </a:xfrm>
          <a:prstGeom prst="curv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9" name="Curved Left Arrow 8"/>
          <p:cNvSpPr/>
          <p:nvPr/>
        </p:nvSpPr>
        <p:spPr>
          <a:xfrm>
            <a:off x="8926756" y="3724994"/>
            <a:ext cx="1075200" cy="1594517"/>
          </a:xfrm>
          <a:prstGeom prst="curved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2902000" y="484634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741760" y="484634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8590632" y="484634"/>
            <a:ext cx="1584176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5" name="Frame 14"/>
          <p:cNvSpPr/>
          <p:nvPr/>
        </p:nvSpPr>
        <p:spPr>
          <a:xfrm>
            <a:off x="4774208" y="484634"/>
            <a:ext cx="374441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Frame 15"/>
          <p:cNvSpPr/>
          <p:nvPr/>
        </p:nvSpPr>
        <p:spPr>
          <a:xfrm>
            <a:off x="10246816" y="484634"/>
            <a:ext cx="1872208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5696" y="3260482"/>
            <a:ext cx="3022933" cy="1792595"/>
          </a:xfrm>
          <a:prstGeom prst="rect">
            <a:avLst/>
          </a:prstGeom>
          <a:noFill/>
        </p:spPr>
        <p:txBody>
          <a:bodyPr wrap="square" lIns="190299" tIns="95149" rIns="190299" bIns="95149" rtlCol="0">
            <a:spAutoFit/>
          </a:bodyPr>
          <a:lstStyle/>
          <a:p>
            <a:r>
              <a:rPr lang="en-GB" dirty="0" smtClean="0"/>
              <a:t>Economic value, and </a:t>
            </a:r>
            <a:r>
              <a:rPr lang="en-GB" dirty="0"/>
              <a:t>Gene Pool  </a:t>
            </a:r>
            <a:r>
              <a:rPr lang="en-GB" dirty="0" smtClean="0"/>
              <a:t>or </a:t>
            </a:r>
            <a:r>
              <a:rPr lang="en-GB" dirty="0"/>
              <a:t>Taxon Group concept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4168" y="9685456"/>
            <a:ext cx="5616624" cy="592266"/>
          </a:xfrm>
          <a:prstGeom prst="rect">
            <a:avLst/>
          </a:prstGeom>
          <a:noFill/>
        </p:spPr>
        <p:txBody>
          <a:bodyPr wrap="square" lIns="190299" tIns="95149" rIns="190299" bIns="95149" rtlCol="0">
            <a:spAutoFit/>
          </a:bodyPr>
          <a:lstStyle/>
          <a:p>
            <a:r>
              <a:rPr lang="en-GB" b="1" dirty="0" smtClean="0"/>
              <a:t>North </a:t>
            </a:r>
            <a:r>
              <a:rPr lang="en-GB" b="1" dirty="0"/>
              <a:t>Africa priority CWR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6816" y="3364954"/>
            <a:ext cx="2520280" cy="992375"/>
          </a:xfrm>
          <a:prstGeom prst="rect">
            <a:avLst/>
          </a:prstGeom>
          <a:noFill/>
        </p:spPr>
        <p:txBody>
          <a:bodyPr wrap="square" lIns="190299" tIns="95149" rIns="190299" bIns="95149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/>
              <a:t>IUCN, 2001) red list criteria.</a:t>
            </a:r>
          </a:p>
        </p:txBody>
      </p:sp>
      <p:sp>
        <p:nvSpPr>
          <p:cNvPr id="21" name="Curved Left Arrow 20"/>
          <p:cNvSpPr/>
          <p:nvPr/>
        </p:nvSpPr>
        <p:spPr>
          <a:xfrm>
            <a:off x="9022680" y="7603085"/>
            <a:ext cx="1075200" cy="1594517"/>
          </a:xfrm>
          <a:prstGeom prst="curved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Curved Right Arrow 21"/>
          <p:cNvSpPr/>
          <p:nvPr/>
        </p:nvSpPr>
        <p:spPr>
          <a:xfrm>
            <a:off x="2938948" y="7764126"/>
            <a:ext cx="1075200" cy="1649500"/>
          </a:xfrm>
          <a:prstGeom prst="curved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299" tIns="95149" rIns="190299" bIns="95149"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2810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695394" y="1204712"/>
            <a:ext cx="11556000" cy="914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420" y="1348730"/>
            <a:ext cx="10620000" cy="82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279421" y="5561266"/>
            <a:ext cx="106200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422"/>
              </a:spcAft>
            </a:pPr>
            <a:r>
              <a:rPr lang="en-GB" sz="2000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Species </a:t>
            </a:r>
            <a:r>
              <a:rPr lang="en-GB" sz="2000" b="1" dirty="0">
                <a:latin typeface="Calibri" pitchFamily="34" charset="0"/>
                <a:ea typeface="Arial" pitchFamily="34" charset="0"/>
                <a:cs typeface="Arial" pitchFamily="34" charset="0"/>
              </a:rPr>
              <a:t>r</a:t>
            </a:r>
            <a:r>
              <a:rPr lang="en-GB" sz="2000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ichness of priority CWR for conservation in North Africa. Grids size (111x 111 km)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9421" y="9548695"/>
            <a:ext cx="106200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422"/>
              </a:spcAft>
            </a:pPr>
            <a:r>
              <a:rPr lang="en-GB" sz="2000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Observation  </a:t>
            </a:r>
            <a:r>
              <a:rPr lang="en-GB" sz="2000" b="1" dirty="0">
                <a:latin typeface="Calibri" pitchFamily="34" charset="0"/>
                <a:ea typeface="Arial" pitchFamily="34" charset="0"/>
                <a:cs typeface="Arial" pitchFamily="34" charset="0"/>
              </a:rPr>
              <a:t>r</a:t>
            </a:r>
            <a:r>
              <a:rPr lang="en-GB" sz="2000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ichness of priority CWR for conservation in North Africa. Grids size (111x 111 km)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2902000" y="484634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741760" y="484634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8590632" y="484634"/>
            <a:ext cx="1584176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4774208" y="484634"/>
            <a:ext cx="374441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10246816" y="484634"/>
            <a:ext cx="1872208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28916" y="7181378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6305426" y="6734090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221496" y="6749330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5229880" y="2599154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10102800" y="3292946"/>
            <a:ext cx="51637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490382" y="2743170"/>
            <a:ext cx="563746" cy="5497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68" y="1560222"/>
            <a:ext cx="11449272" cy="7416225"/>
          </a:xfrm>
        </p:spPr>
      </p:pic>
      <p:pic>
        <p:nvPicPr>
          <p:cNvPr id="5" name="Picture 4"/>
          <p:cNvPicPr/>
          <p:nvPr/>
        </p:nvPicPr>
        <p:blipFill>
          <a:blip r:embed="rId3" cstate="print"/>
          <a:srcRect l="32244" t="18635" r="39646" b="38583"/>
          <a:stretch>
            <a:fillRect/>
          </a:stretch>
        </p:blipFill>
        <p:spPr bwMode="auto">
          <a:xfrm>
            <a:off x="1128088" y="1940035"/>
            <a:ext cx="2736304" cy="17129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051" name="AutoShape 3"/>
          <p:cNvCxnSpPr>
            <a:cxnSpLocks noChangeShapeType="1"/>
          </p:cNvCxnSpPr>
          <p:nvPr/>
        </p:nvCxnSpPr>
        <p:spPr bwMode="auto">
          <a:xfrm flipH="1" flipV="1">
            <a:off x="3478064" y="3148930"/>
            <a:ext cx="1152128" cy="50405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052" name="Text Box 4"/>
          <p:cNvSpPr txBox="1">
            <a:spLocks noChangeArrowheads="1"/>
          </p:cNvSpPr>
          <p:nvPr/>
        </p:nvSpPr>
        <p:spPr bwMode="auto">
          <a:xfrm rot="5400000">
            <a:off x="6132957" y="3729267"/>
            <a:ext cx="882902" cy="1137726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vert270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422"/>
              </a:spcAft>
            </a:pPr>
            <a:r>
              <a:rPr lang="en-GB" sz="2000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Complementary areas sequence: Priority sites for conserving priority CWR of North Africa at 111 x 111 Km grid cells.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2902000" y="484634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741760" y="484634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8590632" y="484634"/>
            <a:ext cx="1584176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4774208" y="484634"/>
            <a:ext cx="374441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10246816" y="484634"/>
            <a:ext cx="1872208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8"/>
          <a:stretch/>
        </p:blipFill>
        <p:spPr>
          <a:xfrm>
            <a:off x="688211" y="4949130"/>
            <a:ext cx="11646837" cy="4608512"/>
          </a:xfr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3"/>
          <a:stretch/>
        </p:blipFill>
        <p:spPr>
          <a:xfrm>
            <a:off x="669752" y="196602"/>
            <a:ext cx="11665296" cy="46085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69752" y="9557642"/>
            <a:ext cx="116652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 smtClean="0"/>
              <a:t>Aegilops</a:t>
            </a:r>
            <a:r>
              <a:rPr lang="en-GB" i="1" dirty="0" smtClean="0"/>
              <a:t> </a:t>
            </a:r>
            <a:r>
              <a:rPr lang="en-GB" i="1" dirty="0" err="1" smtClean="0"/>
              <a:t>genculata</a:t>
            </a:r>
            <a:r>
              <a:rPr lang="en-GB" i="1" dirty="0" smtClean="0"/>
              <a:t> </a:t>
            </a:r>
            <a:r>
              <a:rPr lang="en-GB" dirty="0" smtClean="0"/>
              <a:t>modelled </a:t>
            </a:r>
            <a:r>
              <a:rPr lang="en-GB" dirty="0"/>
              <a:t>distribution with current climate (A) and </a:t>
            </a:r>
            <a:r>
              <a:rPr lang="en-GB" dirty="0" smtClean="0"/>
              <a:t>future climate </a:t>
            </a:r>
            <a:r>
              <a:rPr lang="en-GB" dirty="0"/>
              <a:t>under CCM3 model (B) using </a:t>
            </a:r>
            <a:r>
              <a:rPr lang="en-GB" dirty="0" err="1"/>
              <a:t>Maxent</a:t>
            </a:r>
            <a:r>
              <a:rPr lang="en-GB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3808" y="196602"/>
            <a:ext cx="432048" cy="50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194704" y="4949130"/>
            <a:ext cx="432048" cy="50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5304062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8032" y="1330716"/>
            <a:ext cx="12479064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en-GB" sz="2800" b="1" dirty="0" smtClean="0"/>
              <a:t>To conclude:</a:t>
            </a:r>
          </a:p>
          <a:p>
            <a:pPr marL="361950" indent="-361950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en-GB" sz="2800" dirty="0" smtClean="0"/>
              <a:t>North Africa is a hot spot of some globally important crop wild relatives, yet so far there is limited available data and no strategies for their conservation in the region. </a:t>
            </a:r>
          </a:p>
          <a:p>
            <a:pPr marL="361950" indent="-361950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en-GB" sz="2800" dirty="0" smtClean="0"/>
              <a:t>CWR checklist contain </a:t>
            </a:r>
            <a:r>
              <a:rPr lang="en-GB" sz="2800" b="1" dirty="0" smtClean="0"/>
              <a:t>6561</a:t>
            </a:r>
            <a:r>
              <a:rPr lang="en-GB" sz="2800" dirty="0" smtClean="0"/>
              <a:t> taxa and </a:t>
            </a:r>
            <a:r>
              <a:rPr lang="en-GB" sz="2800" b="1" dirty="0" smtClean="0"/>
              <a:t>314</a:t>
            </a:r>
            <a:r>
              <a:rPr lang="en-GB" sz="2800" dirty="0" smtClean="0"/>
              <a:t> were given priority using the selected criteria. 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en-GB" sz="2800" dirty="0" smtClean="0"/>
              <a:t> Gap analysis revealed that </a:t>
            </a:r>
            <a:r>
              <a:rPr lang="en-GB" sz="2800" b="1" dirty="0" smtClean="0"/>
              <a:t>70% </a:t>
            </a:r>
            <a:r>
              <a:rPr lang="en-GB" sz="2800" dirty="0" smtClean="0"/>
              <a:t>of the priority taxa are not integrated in any </a:t>
            </a:r>
            <a:r>
              <a:rPr lang="en-GB" sz="2800" i="1" dirty="0" smtClean="0"/>
              <a:t>ex situ</a:t>
            </a:r>
            <a:r>
              <a:rPr lang="en-GB" sz="2800" dirty="0" smtClean="0"/>
              <a:t> conservation program, while </a:t>
            </a:r>
            <a:r>
              <a:rPr lang="en-GB" sz="2800" b="1" dirty="0" smtClean="0"/>
              <a:t>51% </a:t>
            </a:r>
            <a:r>
              <a:rPr lang="en-GB" sz="2800" dirty="0" smtClean="0"/>
              <a:t>are not represented in any </a:t>
            </a:r>
            <a:r>
              <a:rPr lang="en-GB" sz="2800" i="1" dirty="0" smtClean="0"/>
              <a:t>in situ </a:t>
            </a:r>
            <a:r>
              <a:rPr lang="en-GB" sz="2800" dirty="0" smtClean="0"/>
              <a:t>conservation, therefore, they are in high priority for conservation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en-GB" sz="2800" dirty="0" smtClean="0"/>
              <a:t>Urgent threat assessment should be undertaken where only leas than 1% of CWR in the region assessed as threatened under IUCN red list</a:t>
            </a:r>
          </a:p>
          <a:p>
            <a:pPr marL="457200" indent="-457200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en-GB" sz="2800" dirty="0" smtClean="0"/>
              <a:t>Approximately </a:t>
            </a:r>
            <a:r>
              <a:rPr lang="en-GB" sz="2800" b="1" dirty="0" smtClean="0"/>
              <a:t>47</a:t>
            </a:r>
            <a:r>
              <a:rPr lang="en-GB" sz="2800" dirty="0" smtClean="0"/>
              <a:t> priority sites are identified for </a:t>
            </a:r>
            <a:r>
              <a:rPr lang="en-GB" sz="2800" dirty="0" err="1" smtClean="0"/>
              <a:t>germplasm</a:t>
            </a:r>
            <a:r>
              <a:rPr lang="en-GB" sz="2800" dirty="0" smtClean="0"/>
              <a:t> collection and genetic reserve establishment. </a:t>
            </a:r>
          </a:p>
        </p:txBody>
      </p:sp>
      <p:sp>
        <p:nvSpPr>
          <p:cNvPr id="4" name="Frame 3"/>
          <p:cNvSpPr/>
          <p:nvPr/>
        </p:nvSpPr>
        <p:spPr>
          <a:xfrm>
            <a:off x="2902000" y="556642"/>
            <a:ext cx="1800200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Objectives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741760" y="556642"/>
            <a:ext cx="2088232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Introduction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8590632" y="556642"/>
            <a:ext cx="158417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Results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774208" y="556642"/>
            <a:ext cx="3744416" cy="5760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Materials and Methods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10246816" y="556642"/>
            <a:ext cx="1872208" cy="576064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Conclusion</a:t>
            </a:r>
            <a:br>
              <a:rPr lang="en-GB" b="1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0604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84336_10151561501147354_26171532_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21880" y="628650"/>
            <a:ext cx="9505056" cy="9505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144" y="4373066"/>
            <a:ext cx="4680520" cy="1440160"/>
          </a:xfrm>
          <a:gradFill flip="none" rotWithShape="1">
            <a:gsLst>
              <a:gs pos="0">
                <a:schemeClr val="accent6">
                  <a:lumMod val="75000"/>
                </a:schemeClr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GB" b="1" dirty="0" smtClean="0">
                <a:ln w="50800"/>
                <a:solidFill>
                  <a:srgbClr val="2B30FF"/>
                </a:solidFill>
              </a:rPr>
              <a:t>Thank you</a:t>
            </a:r>
            <a:endParaRPr lang="en-GB" b="1" dirty="0">
              <a:ln w="50800"/>
              <a:solidFill>
                <a:srgbClr val="2B30FF"/>
              </a:solidFill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7187</TotalTime>
  <Words>716</Words>
  <Application>Microsoft Office PowerPoint</Application>
  <PresentationFormat>Custom</PresentationFormat>
  <Paragraphs>141</Paragraphs>
  <Slides>15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Austin</vt:lpstr>
      <vt:lpstr>Developing Strategies for Genetic conservation of Crop Wild Relatives in North Africa </vt:lpstr>
      <vt:lpstr>Outlines</vt:lpstr>
      <vt:lpstr>PowerPoint Presentation</vt:lpstr>
      <vt:lpstr>PowerPoint Presentation</vt:lpstr>
      <vt:lpstr>PowerPoint Presentation</vt:lpstr>
      <vt:lpstr>PowerPoint Presentation</vt:lpstr>
      <vt:lpstr>ii. The Taxonomic approach, Taxon Group Concept (Maxted et al., 2006) </vt:lpstr>
      <vt:lpstr>PowerPoint Presentation</vt:lpstr>
      <vt:lpstr>2-Ecogeographic survey and Gap Analysis 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Strategies for Genetic conservation of Crop Wild Relatives in North Africa</dc:title>
  <dc:creator>Sami Lala</dc:creator>
  <cp:lastModifiedBy>Sami Lala</cp:lastModifiedBy>
  <cp:revision>184</cp:revision>
  <dcterms:created xsi:type="dcterms:W3CDTF">2014-04-05T09:08:25Z</dcterms:created>
  <dcterms:modified xsi:type="dcterms:W3CDTF">2016-06-02T08:14:40Z</dcterms:modified>
</cp:coreProperties>
</file>